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63" r:id="rId3"/>
    <p:sldId id="295" r:id="rId4"/>
    <p:sldId id="296" r:id="rId5"/>
    <p:sldId id="297" r:id="rId6"/>
    <p:sldId id="298" r:id="rId7"/>
    <p:sldId id="266" r:id="rId8"/>
    <p:sldId id="302" r:id="rId9"/>
    <p:sldId id="284" r:id="rId10"/>
    <p:sldId id="300" r:id="rId11"/>
    <p:sldId id="293" r:id="rId12"/>
    <p:sldId id="287" r:id="rId13"/>
    <p:sldId id="304" r:id="rId14"/>
    <p:sldId id="306" r:id="rId15"/>
    <p:sldId id="308" r:id="rId16"/>
    <p:sldId id="355" r:id="rId17"/>
    <p:sldId id="314" r:id="rId18"/>
    <p:sldId id="316" r:id="rId19"/>
    <p:sldId id="340" r:id="rId20"/>
    <p:sldId id="341" r:id="rId21"/>
    <p:sldId id="338" r:id="rId22"/>
    <p:sldId id="317" r:id="rId23"/>
    <p:sldId id="344" r:id="rId24"/>
    <p:sldId id="345" r:id="rId25"/>
    <p:sldId id="346" r:id="rId26"/>
    <p:sldId id="347" r:id="rId27"/>
    <p:sldId id="350" r:id="rId28"/>
    <p:sldId id="351" r:id="rId29"/>
    <p:sldId id="353" r:id="rId30"/>
    <p:sldId id="342" r:id="rId31"/>
    <p:sldId id="352" r:id="rId32"/>
    <p:sldId id="343" r:id="rId33"/>
    <p:sldId id="354" r:id="rId34"/>
    <p:sldId id="324" r:id="rId35"/>
    <p:sldId id="322" r:id="rId36"/>
    <p:sldId id="327" r:id="rId37"/>
    <p:sldId id="326" r:id="rId38"/>
    <p:sldId id="348" r:id="rId39"/>
    <p:sldId id="349" r:id="rId40"/>
    <p:sldId id="323" r:id="rId41"/>
    <p:sldId id="329" r:id="rId42"/>
    <p:sldId id="33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2B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9" autoAdjust="0"/>
    <p:restoredTop sz="77278" autoAdjust="0"/>
  </p:normalViewPr>
  <p:slideViewPr>
    <p:cSldViewPr>
      <p:cViewPr>
        <p:scale>
          <a:sx n="75" d="100"/>
          <a:sy n="75" d="100"/>
        </p:scale>
        <p:origin x="-58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E9DB683-BA92-4AFD-AD8C-DE649E26BEE1}" type="datetimeFigureOut">
              <a:rPr lang="he-IL" smtClean="0"/>
              <a:pPr/>
              <a:t>ל'/סיון/תשע"ג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C03A9CB-966F-4A57-B2C3-5A442A549DB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39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3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תרשים זרימת מידע</a:t>
            </a:r>
          </a:p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על</a:t>
            </a:r>
            <a:r>
              <a:rPr lang="he-IL" baseline="0" dirty="0" smtClean="0"/>
              <a:t> מנת לסובב תמונה נדרשים 4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מתמונת המקור.</a:t>
            </a:r>
          </a:p>
          <a:p>
            <a:r>
              <a:rPr lang="he-IL" dirty="0" smtClean="0"/>
              <a:t>כל פיקסל נקרא בנפרד – תחילה מחושבת הכתובת </a:t>
            </a:r>
            <a:r>
              <a:rPr lang="he-IL" dirty="0" err="1" smtClean="0"/>
              <a:t>המטריצית</a:t>
            </a:r>
            <a:r>
              <a:rPr lang="he-IL" dirty="0" smtClean="0"/>
              <a:t> של הפיקסל הדרוש (מתוך הארבעה)</a:t>
            </a:r>
          </a:p>
          <a:p>
            <a:r>
              <a:rPr lang="he-IL" dirty="0" smtClean="0"/>
              <a:t>לאחר מכן  הכתובת מומרת לכתובת </a:t>
            </a:r>
            <a:r>
              <a:rPr lang="en-US" dirty="0" smtClean="0"/>
              <a:t>SDRAM</a:t>
            </a:r>
            <a:r>
              <a:rPr lang="he-IL" dirty="0" smtClean="0"/>
              <a:t> (יכול להיות ששני הרכיבים יאוחדו לרכיב</a:t>
            </a:r>
            <a:r>
              <a:rPr lang="he-IL" baseline="0" dirty="0" smtClean="0"/>
              <a:t> אחד)</a:t>
            </a:r>
          </a:p>
          <a:p>
            <a:r>
              <a:rPr lang="he-IL" baseline="0" dirty="0" smtClean="0"/>
              <a:t>לאחר מכן מתבצעת קריאה </a:t>
            </a:r>
            <a:r>
              <a:rPr lang="he-IL" baseline="0" dirty="0" err="1" smtClean="0"/>
              <a:t>מהזכרון</a:t>
            </a:r>
            <a:r>
              <a:rPr lang="he-IL" baseline="0" dirty="0" smtClean="0"/>
              <a:t> של ערך </a:t>
            </a:r>
            <a:r>
              <a:rPr lang="he-IL" baseline="0" dirty="0" err="1" smtClean="0"/>
              <a:t>הפקסל</a:t>
            </a:r>
            <a:r>
              <a:rPr lang="he-IL" baseline="0" dirty="0" smtClean="0"/>
              <a:t>,</a:t>
            </a:r>
          </a:p>
          <a:p>
            <a:r>
              <a:rPr lang="he-IL" baseline="0" dirty="0" smtClean="0"/>
              <a:t>חוזר על עצמו 4 פעמים עד אשר יש לנו ארבעה </a:t>
            </a:r>
            <a:r>
              <a:rPr lang="he-IL" baseline="0" dirty="0" err="1" smtClean="0"/>
              <a:t>פקסלים</a:t>
            </a:r>
            <a:r>
              <a:rPr lang="he-IL" baseline="0" dirty="0" smtClean="0"/>
              <a:t> לביצוע אינטרפולציה בי-לינארית</a:t>
            </a:r>
          </a:p>
          <a:p>
            <a:r>
              <a:rPr lang="he-IL" baseline="0" dirty="0" smtClean="0"/>
              <a:t>מבוצעת אינטרפולציה וערך הפיקסל החדש נכתב לבנק חדש </a:t>
            </a:r>
            <a:r>
              <a:rPr lang="he-IL" baseline="0" dirty="0" err="1" smtClean="0"/>
              <a:t>בזכרון</a:t>
            </a:r>
            <a:r>
              <a:rPr lang="he-IL" baseline="0" dirty="0" smtClean="0"/>
              <a:t> שיכיל את התמונה המסובבת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8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6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היה</a:t>
            </a:r>
            <a:r>
              <a:rPr lang="he-IL" baseline="0" dirty="0" smtClean="0"/>
              <a:t> צריך 2 </a:t>
            </a:r>
            <a:r>
              <a:rPr lang="en-US" baseline="0" dirty="0" smtClean="0"/>
              <a:t>WBM</a:t>
            </a:r>
            <a:r>
              <a:rPr lang="he-IL" baseline="0" dirty="0" smtClean="0"/>
              <a:t> כיוון שכל אחד מהם מתחבר ל-</a:t>
            </a:r>
            <a:r>
              <a:rPr lang="en-US" baseline="0" dirty="0" smtClean="0"/>
              <a:t>WBS</a:t>
            </a:r>
            <a:r>
              <a:rPr lang="he-IL" baseline="0" dirty="0" smtClean="0"/>
              <a:t> אחר ב-</a:t>
            </a:r>
            <a:r>
              <a:rPr lang="en-US" baseline="0" dirty="0" smtClean="0"/>
              <a:t>MEMORY</a:t>
            </a:r>
            <a:r>
              <a:rPr lang="he-IL" baseline="0" dirty="0" smtClean="0"/>
              <a:t> דרך </a:t>
            </a:r>
            <a:r>
              <a:rPr lang="en-US" baseline="0" dirty="0" smtClean="0"/>
              <a:t>INTERCON</a:t>
            </a:r>
            <a:r>
              <a:rPr lang="he-IL" baseline="0" dirty="0" smtClean="0"/>
              <a:t> שונה.</a:t>
            </a:r>
          </a:p>
          <a:p>
            <a:r>
              <a:rPr lang="he-IL" dirty="0" smtClean="0">
                <a:solidFill>
                  <a:srgbClr val="FFFF00"/>
                </a:solidFill>
              </a:rPr>
              <a:t>לצבוע</a:t>
            </a:r>
            <a:r>
              <a:rPr lang="he-IL" baseline="0" dirty="0" smtClean="0">
                <a:solidFill>
                  <a:srgbClr val="FFFF00"/>
                </a:solidFill>
              </a:rPr>
              <a:t> את הבלוק הרלוונטי לפי </a:t>
            </a:r>
            <a:r>
              <a:rPr lang="en-US" baseline="0" dirty="0" smtClean="0">
                <a:solidFill>
                  <a:srgbClr val="FFFF00"/>
                </a:solidFill>
              </a:rPr>
              <a:t>BULLET</a:t>
            </a:r>
            <a:endParaRPr lang="he-IL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595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4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baseline="0" dirty="0" smtClean="0"/>
              <a:t>התכן נעשה על ידי בחינה של המערכת הכוללת, לאחר מכן תכן של הבלוק שלנו ואז בוצע תכן לכל רכיב בתוך הבלוק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האלגוריתם כולל </a:t>
            </a:r>
            <a:r>
              <a:rPr lang="he-IL" baseline="0" dirty="0" err="1" smtClean="0"/>
              <a:t>חיושבים</a:t>
            </a:r>
            <a:r>
              <a:rPr lang="he-IL" baseline="0" dirty="0" smtClean="0"/>
              <a:t> אריתמטיים עם הכפלות מרובות, והיות והכפלה הינה צרכן משאבים, פיצול החישוב משפר את הקצב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הרכיבים נעשתה על ידי יצירת קובץ </a:t>
            </a:r>
            <a:r>
              <a:rPr lang="en-US" baseline="0" dirty="0" smtClean="0"/>
              <a:t>TB</a:t>
            </a:r>
            <a:r>
              <a:rPr lang="he-IL" baseline="0" dirty="0" smtClean="0"/>
              <a:t> לכל </a:t>
            </a:r>
            <a:r>
              <a:rPr lang="he-IL" baseline="0" dirty="0" err="1" smtClean="0"/>
              <a:t>קומפוננטה</a:t>
            </a:r>
            <a:r>
              <a:rPr lang="he-IL" baseline="0" dirty="0" smtClean="0"/>
              <a:t>, שמטרתו לדמות כניסות אפשריות למערכת ובדיקת התוצאות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בדיקת התוצאות נעשה מול האלגוריתם שרץ בסביבת </a:t>
            </a:r>
            <a:r>
              <a:rPr lang="en-US" baseline="0" dirty="0" smtClean="0"/>
              <a:t>MATLAB</a:t>
            </a:r>
            <a:r>
              <a:rPr lang="he-IL" baseline="0" dirty="0" smtClean="0"/>
              <a:t>, השוואה עם פלט ויזואלי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תיעוד לאורך התהליך עזר </a:t>
            </a:r>
            <a:r>
              <a:rPr lang="he-IL" baseline="0" dirty="0" err="1" smtClean="0"/>
              <a:t>בבננית</a:t>
            </a:r>
            <a:r>
              <a:rPr lang="he-IL" baseline="0" dirty="0" smtClean="0"/>
              <a:t> המצגת, מסמך הפרויקט ולשימוש חוזר בעתיד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מאפשר עבודה מנקודות קצה שונות ושחזור במקרה של באגים</a:t>
            </a:r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baseline="0" dirty="0" smtClean="0"/>
          </a:p>
          <a:p>
            <a:pPr marL="228600" indent="-228600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19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735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43</a:t>
            </a:fld>
            <a:endParaRPr lang="he-I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he-IL" baseline="0" dirty="0" smtClean="0"/>
              <a:t> – ככל הנראה ימומש עבור חזקות של 2 ז"א  2,4,8</a:t>
            </a:r>
          </a:p>
          <a:p>
            <a:r>
              <a:rPr lang="en-US" dirty="0" smtClean="0"/>
              <a:t>Crop</a:t>
            </a:r>
            <a:r>
              <a:rPr lang="he-IL" baseline="0" dirty="0" smtClean="0"/>
              <a:t> – המשתמש יתן קורדיטת עניין שמתארת את הפינה העליונה של התחום עניין </a:t>
            </a:r>
          </a:p>
          <a:p>
            <a:r>
              <a:rPr lang="he-IL" baseline="0" dirty="0" smtClean="0"/>
              <a:t>כרגע כל האלגוריתמים ממומשים בתוך החישוב של הכתובת של פיקסל השערוך,</a:t>
            </a:r>
          </a:p>
          <a:p>
            <a:r>
              <a:rPr lang="he-IL" baseline="0" dirty="0" smtClean="0"/>
              <a:t> אנחנו עדיין צריכים לבדוק אם המימוש החומרתי של הסיפור יבוצע בדיוק באותו האופן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4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ארכיטקטורה מפרויקט</a:t>
            </a:r>
            <a:r>
              <a:rPr lang="he-IL" baseline="0" dirty="0" smtClean="0"/>
              <a:t> של סטודנטים מהפקולטה משנה שעברה.</a:t>
            </a:r>
          </a:p>
          <a:p>
            <a:r>
              <a:rPr lang="he-IL" baseline="0" dirty="0" smtClean="0"/>
              <a:t>המערכת לוקחת תמונה דחוסה שמקודדת ב</a:t>
            </a:r>
            <a:r>
              <a:rPr lang="en-US" baseline="0" dirty="0" smtClean="0"/>
              <a:t>RUNLENGTH </a:t>
            </a:r>
            <a:r>
              <a:rPr lang="he-IL" baseline="0" dirty="0" smtClean="0"/>
              <a:t> (מה שלא ייקרה אצלנו)</a:t>
            </a:r>
          </a:p>
          <a:p>
            <a:r>
              <a:rPr lang="he-IL" baseline="0" dirty="0" smtClean="0"/>
              <a:t>כותבת אותה דחוסה לתוך הזכרון</a:t>
            </a:r>
          </a:p>
          <a:p>
            <a:r>
              <a:rPr lang="he-IL" baseline="0" smtClean="0"/>
              <a:t>קוראת </a:t>
            </a:r>
            <a:r>
              <a:rPr lang="he-IL" baseline="0" dirty="0" smtClean="0"/>
              <a:t>אותה מהזכרון , פורסת אותה ומציגה אותה למסך.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3A9CB-966F-4A57-B2C3-5A442A549DBA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wm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mage-rotation-technion-ee.googlecode.com/svn/Presentation/IM_MAN.mp4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254" y="1828800"/>
            <a:ext cx="63581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Picture Manipulation </a:t>
            </a:r>
            <a:r>
              <a:rPr lang="en-US" sz="4800" b="1" dirty="0" smtClean="0"/>
              <a:t>using Hardware</a:t>
            </a:r>
            <a:endParaRPr lang="en-US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10400" y="444252"/>
            <a:ext cx="1687877" cy="864096"/>
            <a:chOff x="7020272" y="332656"/>
            <a:chExt cx="1687877" cy="864096"/>
          </a:xfrm>
        </p:grpSpPr>
        <p:sp>
          <p:nvSpPr>
            <p:cNvPr id="7" name="Oval 6"/>
            <p:cNvSpPr/>
            <p:nvPr/>
          </p:nvSpPr>
          <p:spPr>
            <a:xfrm>
              <a:off x="7065121" y="332656"/>
              <a:ext cx="1584176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he-IL" dirty="0"/>
            </a:p>
          </p:txBody>
        </p:sp>
        <p:pic>
          <p:nvPicPr>
            <p:cNvPr id="8" name="Picture 7" descr="top-logo"/>
            <p:cNvPicPr/>
            <p:nvPr/>
          </p:nvPicPr>
          <p:blipFill>
            <a:blip r:embed="rId3" cstate="print"/>
            <a:srcRect b="36142"/>
            <a:stretch>
              <a:fillRect/>
            </a:stretch>
          </p:blipFill>
          <p:spPr bwMode="auto">
            <a:xfrm>
              <a:off x="7020272" y="332656"/>
              <a:ext cx="16878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כותרת משנה 2"/>
          <p:cNvSpPr txBox="1">
            <a:spLocks/>
          </p:cNvSpPr>
          <p:nvPr/>
        </p:nvSpPr>
        <p:spPr>
          <a:xfrm>
            <a:off x="152400" y="5791200"/>
            <a:ext cx="7406640" cy="900028"/>
          </a:xfrm>
          <a:prstGeom prst="rect">
            <a:avLst/>
          </a:prstGeom>
        </p:spPr>
        <p:txBody>
          <a:bodyPr tIns="0" anchor="t">
            <a:normAutofit/>
          </a:bodyPr>
          <a:lstStyle/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 Presents by- </a:t>
            </a:r>
            <a:r>
              <a:rPr lang="en-US" sz="2000" b="1" dirty="0">
                <a:solidFill>
                  <a:schemeClr val="bg1"/>
                </a:solidFill>
              </a:rPr>
              <a:t>Uri Tsipin &amp; Ran Mizrahi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27432" lvl="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b="1" dirty="0" smtClean="0">
                <a:solidFill>
                  <a:schemeClr val="bg1"/>
                </a:solidFill>
              </a:rPr>
              <a:t> Supervisor– Moshe </a:t>
            </a:r>
            <a:r>
              <a:rPr lang="en-US" sz="2000" b="1" dirty="0" err="1">
                <a:solidFill>
                  <a:schemeClr val="bg1"/>
                </a:solidFill>
              </a:rPr>
              <a:t>Porian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748833"/>
            <a:ext cx="4724400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400" dirty="0" smtClean="0"/>
              <a:t>Final Presentation – Part B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884" y="4648200"/>
            <a:ext cx="401729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/>
              <a:t>Dual-semester project</a:t>
            </a:r>
            <a:endParaRPr lang="he-IL" sz="2000" dirty="0"/>
          </a:p>
        </p:txBody>
      </p:sp>
      <p:pic>
        <p:nvPicPr>
          <p:cNvPr id="13" name="Picture 12" descr="techlogo-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644" y="476250"/>
            <a:ext cx="43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76600" y="3810000"/>
            <a:ext cx="1666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10.06.2013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326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812" y="18864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Data Flow - </a:t>
            </a:r>
            <a:r>
              <a:rPr lang="en-US" dirty="0" err="1" smtClean="0"/>
              <a:t>Ilustration</a:t>
            </a:r>
            <a:endParaRPr lang="he-IL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/>
          <p:nvPr/>
        </p:nvCxnSpPr>
        <p:spPr>
          <a:xfrm rot="10800000">
            <a:off x="4860033" y="3464567"/>
            <a:ext cx="925781" cy="201876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9" y="1548525"/>
            <a:ext cx="969717" cy="1080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8" y="264296"/>
            <a:ext cx="1246522" cy="31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 descr="H:\image-rotation-technion-ee\Matlab\TOP GUI\bwplu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93" y="1518883"/>
            <a:ext cx="511452" cy="5700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66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88889E-6 L 0.24305 0.0016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6.66667E-6 L -2.77778E-7 0.1426 L 0.17101 0.14422 L 0.17101 0.19075 L -0.08489 0.18311 L -0.1 0.50232 L -0.15937 0.62339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16 0.45764 L -0.0816 0.35672 L 0.16146 0.34908 L 0.1684 0.19862 L 0.18472 0.19862 L 0.18368 0.64977 L 0.39167 0.6497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7 0.64978 L 0.38472 0.54584 L 0.21962 0.54746 L 0.21493 0.20788 L 0.16146 0.20325 L 0.16615 0.34885 L -0.09896 0.3551 L -0.09201 0.48218 L -0.15833 0.63427 " pathEditMode="relative" ptsTypes="AAAAAAAAA">
                                      <p:cBhvr>
                                        <p:cTn id="6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7 0.62339 L -0.08732 0.47454 L -0.08854 0.34908 L 0.15921 0.34445 L 0.16042 0.17686 L 0.45452 0.17848 L 0.45452 0.33195 L 0.65452 0.34283 L 0.65695 0.51482 L 0.58941 0.52269 L 0.59185 0.64514 L 0.64757 0.64676 " pathEditMode="relative" ptsTypes="AAAAAAAAAAAA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7.17095E-6 L -0.20954 -0.28893 " pathEditMode="relative" ptsTypes="AA">
                                      <p:cBhvr>
                                        <p:cTn id="7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Image Manipulation – New Block 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1412776"/>
            <a:ext cx="8495753" cy="4523551"/>
          </a:xfrm>
        </p:spPr>
        <p:txBody>
          <a:bodyPr>
            <a:normAutofit/>
          </a:bodyPr>
          <a:lstStyle/>
          <a:p>
            <a:pPr algn="l" rtl="0"/>
            <a:r>
              <a:rPr lang="en-US" sz="1800" dirty="0"/>
              <a:t>Parameter registers- </a:t>
            </a:r>
            <a:r>
              <a:rPr lang="en-US" sz="1800" dirty="0" smtClean="0"/>
              <a:t>holds </a:t>
            </a:r>
            <a:r>
              <a:rPr lang="en-US" sz="1800" dirty="0"/>
              <a:t>user </a:t>
            </a:r>
            <a:r>
              <a:rPr lang="en-US" sz="1800" dirty="0" smtClean="0"/>
              <a:t>parameters </a:t>
            </a:r>
            <a:r>
              <a:rPr lang="en-US" sz="1800" dirty="0"/>
              <a:t>(</a:t>
            </a:r>
            <a:r>
              <a:rPr lang="en-US" sz="1800" dirty="0" err="1" smtClean="0"/>
              <a:t>angle,zoom,crop</a:t>
            </a:r>
            <a:r>
              <a:rPr lang="en-US" sz="1800" dirty="0" smtClean="0"/>
              <a:t>)</a:t>
            </a:r>
          </a:p>
          <a:p>
            <a:pPr algn="l" rtl="0"/>
            <a:r>
              <a:rPr lang="en-US" sz="1800" dirty="0" smtClean="0"/>
              <a:t>Address </a:t>
            </a:r>
            <a:r>
              <a:rPr lang="en-US" sz="1800" dirty="0"/>
              <a:t>Calculator – Calculates "matrix address" of 4 pixels that are required for </a:t>
            </a:r>
            <a:r>
              <a:rPr lang="en-US" sz="1800" dirty="0" smtClean="0"/>
              <a:t>the bilinear-interpolation and converts the </a:t>
            </a:r>
            <a:r>
              <a:rPr lang="en-US" sz="1800" dirty="0"/>
              <a:t>"matrix </a:t>
            </a:r>
            <a:r>
              <a:rPr lang="en-US" sz="1800" dirty="0" smtClean="0"/>
              <a:t>address</a:t>
            </a:r>
            <a:r>
              <a:rPr lang="en-US" sz="1800" dirty="0"/>
              <a:t>" into a 1D SDRAM </a:t>
            </a:r>
            <a:r>
              <a:rPr lang="en-US" sz="1800" dirty="0" smtClean="0"/>
              <a:t>address</a:t>
            </a:r>
          </a:p>
          <a:p>
            <a:pPr algn="l" rtl="0"/>
            <a:r>
              <a:rPr lang="en-US" sz="1800" dirty="0" smtClean="0"/>
              <a:t>Bilinear </a:t>
            </a:r>
            <a:r>
              <a:rPr lang="en-US" sz="1800" dirty="0"/>
              <a:t>Interpolator – Calculates a mean average between 4 </a:t>
            </a:r>
            <a:r>
              <a:rPr lang="en-US" sz="1800" dirty="0" smtClean="0"/>
              <a:t>pixels</a:t>
            </a:r>
          </a:p>
          <a:p>
            <a:pPr algn="l" rtl="0"/>
            <a:r>
              <a:rPr lang="en-US" sz="1800" dirty="0" smtClean="0"/>
              <a:t>Image Manipulation Manger – Controller for the block</a:t>
            </a:r>
          </a:p>
          <a:p>
            <a:pPr algn="l" rtl="0"/>
            <a:r>
              <a:rPr lang="en-US" sz="1800" dirty="0" smtClean="0"/>
              <a:t>Internal RAM- 1 KB</a:t>
            </a:r>
          </a:p>
          <a:p>
            <a:pPr algn="l" rtl="0"/>
            <a:r>
              <a:rPr lang="en-US" sz="1800" dirty="0" smtClean="0"/>
              <a:t>WBM/WBS- top block interfaces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138388" y="3749610"/>
            <a:ext cx="4250036" cy="291975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 rot="16200000">
            <a:off x="3747054" y="619482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196165" y="3319365"/>
            <a:ext cx="1523997" cy="50006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Manipulation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78688" y="4076759"/>
            <a:ext cx="1087665" cy="58477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Calculator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720409" y="4041708"/>
            <a:ext cx="1372877" cy="276999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137632" y="3625279"/>
            <a:ext cx="928694" cy="30777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WBS</a:t>
            </a:r>
            <a:endParaRPr kumimoji="0" lang="he-IL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42217" y="5228887"/>
            <a:ext cx="2153948" cy="83099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ImgMan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Manger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13048" y="6309320"/>
            <a:ext cx="427304" cy="21431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72889" y="5957439"/>
            <a:ext cx="728084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248808" y="5957439"/>
            <a:ext cx="763351" cy="26161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WriteProc</a:t>
            </a:r>
            <a:endParaRPr kumimoji="0" lang="he-IL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8" name="Elbow Connector 77"/>
          <p:cNvCxnSpPr>
            <a:stCxn id="86" idx="1"/>
            <a:endCxn id="75" idx="2"/>
          </p:cNvCxnSpPr>
          <p:nvPr/>
        </p:nvCxnSpPr>
        <p:spPr>
          <a:xfrm rot="10800000">
            <a:off x="4303715" y="4644556"/>
            <a:ext cx="969175" cy="144368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6354757" y="4602301"/>
            <a:ext cx="1026337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Biliniar</a:t>
            </a:r>
            <a:endParaRPr kumimoji="0" lang="he-IL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80" name="Elbow Connector 79"/>
          <p:cNvCxnSpPr/>
          <p:nvPr/>
        </p:nvCxnSpPr>
        <p:spPr>
          <a:xfrm rot="16200000" flipV="1">
            <a:off x="5530148" y="4746876"/>
            <a:ext cx="567353" cy="3966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Elbow Connector 80"/>
          <p:cNvCxnSpPr>
            <a:endCxn id="79" idx="1"/>
          </p:cNvCxnSpPr>
          <p:nvPr/>
        </p:nvCxnSpPr>
        <p:spPr>
          <a:xfrm rot="5400000" flipH="1" flipV="1">
            <a:off x="6000338" y="4896085"/>
            <a:ext cx="478926" cy="229912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Elbow Connector 81"/>
          <p:cNvCxnSpPr>
            <a:stCxn id="79" idx="3"/>
            <a:endCxn id="85" idx="3"/>
          </p:cNvCxnSpPr>
          <p:nvPr/>
        </p:nvCxnSpPr>
        <p:spPr>
          <a:xfrm>
            <a:off x="7381094" y="4771578"/>
            <a:ext cx="359258" cy="1644899"/>
          </a:xfrm>
          <a:prstGeom prst="bentConnector3">
            <a:avLst>
              <a:gd name="adj1" fmla="val 163631"/>
            </a:avLst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Elbow Connector 82"/>
          <p:cNvCxnSpPr>
            <a:stCxn id="87" idx="2"/>
            <a:endCxn id="89" idx="2"/>
          </p:cNvCxnSpPr>
          <p:nvPr/>
        </p:nvCxnSpPr>
        <p:spPr>
          <a:xfrm rot="5400000">
            <a:off x="5433054" y="5151285"/>
            <a:ext cx="129667" cy="2265194"/>
          </a:xfrm>
          <a:prstGeom prst="bentConnector2">
            <a:avLst/>
          </a:prstGeom>
          <a:noFill/>
          <a:ln w="25400" cap="flat" cmpd="sng" algn="ctr">
            <a:solidFill>
              <a:srgbClr val="8064A2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 rot="16200000">
            <a:off x="3685478" y="4490667"/>
            <a:ext cx="928694" cy="30777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WBM</a:t>
            </a:r>
            <a:endParaRPr kumimoji="0" lang="he-IL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36860" y="4724831"/>
            <a:ext cx="428627" cy="338554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</a:t>
            </a:r>
            <a:endParaRPr kumimoji="0" lang="he-IL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70" name="Shape 194"/>
          <p:cNvCxnSpPr>
            <a:stCxn id="93" idx="3"/>
            <a:endCxn id="73" idx="1"/>
          </p:cNvCxnSpPr>
          <p:nvPr/>
        </p:nvCxnSpPr>
        <p:spPr>
          <a:xfrm>
            <a:off x="6066326" y="3779168"/>
            <a:ext cx="2270534" cy="1114940"/>
          </a:xfrm>
          <a:prstGeom prst="bentConnector3">
            <a:avLst>
              <a:gd name="adj1" fmla="val 61466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1" name="Shape 194"/>
          <p:cNvCxnSpPr>
            <a:stCxn id="93" idx="3"/>
            <a:endCxn id="92" idx="1"/>
          </p:cNvCxnSpPr>
          <p:nvPr/>
        </p:nvCxnSpPr>
        <p:spPr>
          <a:xfrm>
            <a:off x="6066326" y="3779168"/>
            <a:ext cx="1654083" cy="4010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9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2" grpId="0" animBg="1"/>
      <p:bldP spid="93" grpId="0" animBg="1"/>
      <p:bldP spid="84" grpId="0" animBg="1"/>
      <p:bldP spid="85" grpId="0" animBg="1"/>
      <p:bldP spid="7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3696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New registers were added to the system in order to hold the user parameters, which are required for image manipulation.</a:t>
            </a:r>
          </a:p>
          <a:p>
            <a:pPr algn="l" rtl="0"/>
            <a:r>
              <a:rPr lang="en-US" dirty="0"/>
              <a:t>Registers addresses </a:t>
            </a:r>
            <a:r>
              <a:rPr lang="en-US" dirty="0" smtClean="0"/>
              <a:t>were </a:t>
            </a:r>
            <a:r>
              <a:rPr lang="en-US" dirty="0"/>
              <a:t>expanded to 5bit addresses (up-to 32 registers)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  <a:noFill/>
        </p:spPr>
        <p:txBody>
          <a:bodyPr>
            <a:normAutofit/>
          </a:bodyPr>
          <a:lstStyle/>
          <a:p>
            <a:r>
              <a:rPr lang="en-US" sz="3600" dirty="0" smtClean="0"/>
              <a:t>Parameter Registers</a:t>
            </a:r>
            <a:endParaRPr lang="he-IL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3758"/>
              </p:ext>
            </p:extLst>
          </p:nvPr>
        </p:nvGraphicFramePr>
        <p:xfrm>
          <a:off x="1162050" y="3647726"/>
          <a:ext cx="7693534" cy="1614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5248"/>
                <a:gridCol w="770573"/>
                <a:gridCol w="1013460"/>
                <a:gridCol w="2943733"/>
                <a:gridCol w="1620520"/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Register's name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Address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 (bytes)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Place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x_start_reg</a:t>
                      </a:r>
                      <a:endParaRPr lang="en-US" sz="1200" dirty="0" smtClean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X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y_start_reg</a:t>
                      </a: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Y crop coordinate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Zoom ratio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cos_reg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Arial"/>
                        </a:rPr>
                        <a:t>Cosine of rotation angle, multiplied by 0x100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Sin_reg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Times New Roman"/>
                          <a:cs typeface="Arial"/>
                        </a:rPr>
                        <a:t>Sine of rotation angle, multiplied by 0x100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/>
                          <a:ea typeface="Times New Roman"/>
                          <a:cs typeface="Arial"/>
                        </a:rPr>
                        <a:t>Img_man_top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5599117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539378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019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58793" y="170924"/>
            <a:ext cx="877705" cy="2154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8416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3685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9374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9236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616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6386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37382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441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Address Calculator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6652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Main Goal  – Calculates "matrix </a:t>
            </a:r>
            <a:r>
              <a:rPr lang="en-US" dirty="0" smtClean="0"/>
              <a:t>address“</a:t>
            </a:r>
          </a:p>
          <a:p>
            <a:pPr marL="109728" indent="0" algn="l" rtl="0">
              <a:buNone/>
            </a:pPr>
            <a:r>
              <a:rPr lang="en-US" dirty="0" smtClean="0"/>
              <a:t>   </a:t>
            </a:r>
            <a:r>
              <a:rPr lang="en-US" dirty="0"/>
              <a:t>of 4 pixels that are required for the </a:t>
            </a:r>
            <a:r>
              <a:rPr lang="en-US" dirty="0" smtClean="0"/>
              <a:t>bilinear-interpolation.</a:t>
            </a:r>
          </a:p>
          <a:p>
            <a:pPr algn="l" rtl="0"/>
            <a:r>
              <a:rPr lang="en-US" dirty="0" smtClean="0"/>
              <a:t>Method - Given a current pixel index in the output image, the unit will calculate the origin addresses of the pixel, by the following 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09728" indent="0" algn="l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l" rtl="0"/>
            <a:r>
              <a:rPr lang="en-US" dirty="0" smtClean="0"/>
              <a:t>Inputs: </a:t>
            </a:r>
          </a:p>
          <a:p>
            <a:pPr lvl="1" algn="l" rtl="0"/>
            <a:r>
              <a:rPr lang="en-US" dirty="0" smtClean="0"/>
              <a:t>User parameters (zoom factor, sin/</a:t>
            </a:r>
            <a:r>
              <a:rPr lang="en-US" dirty="0" err="1" smtClean="0"/>
              <a:t>cos</a:t>
            </a:r>
            <a:r>
              <a:rPr lang="en-US" dirty="0" smtClean="0"/>
              <a:t>[angle], crop indexes)</a:t>
            </a:r>
          </a:p>
          <a:p>
            <a:pPr lvl="1" algn="l" rtl="0"/>
            <a:r>
              <a:rPr lang="en-US" dirty="0" smtClean="0"/>
              <a:t>Row/Col index (current calculating coordinate)</a:t>
            </a:r>
          </a:p>
          <a:p>
            <a:pPr algn="l" rtl="0"/>
            <a:r>
              <a:rPr lang="en-US" dirty="0" smtClean="0"/>
              <a:t>Outputs:</a:t>
            </a:r>
          </a:p>
          <a:p>
            <a:pPr lvl="1" algn="l" rtl="0"/>
            <a:r>
              <a:rPr lang="en-US" dirty="0" smtClean="0"/>
              <a:t>TL,TR,BL,BR coordinate address</a:t>
            </a:r>
          </a:p>
          <a:p>
            <a:pPr lvl="1" algn="l" rtl="0"/>
            <a:r>
              <a:rPr lang="en-US" dirty="0" smtClean="0"/>
              <a:t>Delta Row, Delta Col- holds the weight for </a:t>
            </a:r>
            <a:r>
              <a:rPr lang="en-US" dirty="0" err="1" smtClean="0"/>
              <a:t>billinear</a:t>
            </a:r>
            <a:r>
              <a:rPr lang="en-US" dirty="0" smtClean="0"/>
              <a:t> interpolation.</a:t>
            </a:r>
          </a:p>
          <a:p>
            <a:pPr lvl="1" algn="l" rtl="0"/>
            <a:r>
              <a:rPr lang="en-US" dirty="0" smtClean="0"/>
              <a:t>Out of range</a:t>
            </a:r>
          </a:p>
          <a:p>
            <a:pPr lvl="1" algn="l" rtl="0"/>
            <a:r>
              <a:rPr lang="en-US" dirty="0" err="1" smtClean="0"/>
              <a:t>Valid,Finish</a:t>
            </a:r>
            <a:endParaRPr lang="en-US" dirty="0" smtClean="0"/>
          </a:p>
          <a:p>
            <a:pPr marL="393192" lvl="1" indent="0" algn="l" rtl="0">
              <a:buNone/>
            </a:pPr>
            <a:endParaRPr lang="en-US" dirty="0" smtClean="0"/>
          </a:p>
          <a:p>
            <a:pPr lvl="1" algn="l" rtl="0"/>
            <a:endParaRPr lang="en-US" dirty="0" smtClean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10112"/>
              </p:ext>
            </p:extLst>
          </p:nvPr>
        </p:nvGraphicFramePr>
        <p:xfrm>
          <a:off x="1115616" y="2708920"/>
          <a:ext cx="619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" name="Equation" r:id="rId3" imgW="6197400" imgH="888840" progId="Equation.DSMT4">
                  <p:embed/>
                </p:oleObj>
              </mc:Choice>
              <mc:Fallback>
                <p:oleObj name="Equation" r:id="rId3" imgW="61974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6" y="2708920"/>
                        <a:ext cx="6197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3200" dirty="0"/>
              <a:t>Addr. Calc.  </a:t>
            </a:r>
            <a:r>
              <a:rPr lang="en-US" sz="3200" dirty="0" smtClean="0"/>
              <a:t>-</a:t>
            </a:r>
            <a:br>
              <a:rPr lang="en-US" sz="3200" dirty="0" smtClean="0"/>
            </a:br>
            <a:r>
              <a:rPr lang="en-US" sz="3200" dirty="0" smtClean="0"/>
              <a:t>Improved </a:t>
            </a:r>
            <a:r>
              <a:rPr lang="en-US" sz="3200" dirty="0"/>
              <a:t>µ</a:t>
            </a:r>
            <a:r>
              <a:rPr lang="en-US" sz="3200" dirty="0" err="1"/>
              <a:t>Architucture</a:t>
            </a:r>
            <a:endParaRPr lang="he-IL" sz="3200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14845"/>
          <a:stretch/>
        </p:blipFill>
        <p:spPr bwMode="auto">
          <a:xfrm>
            <a:off x="465361" y="1547690"/>
            <a:ext cx="7995071" cy="414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0666" y="5772639"/>
            <a:ext cx="8324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Addr. Calc. – working with fractures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467544" y="4005064"/>
            <a:ext cx="212423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/>
              <a:t>Zoom=x4</a:t>
            </a:r>
          </a:p>
          <a:p>
            <a:r>
              <a:rPr lang="en-US" sz="1200" dirty="0"/>
              <a:t>Angle =60 deg</a:t>
            </a:r>
          </a:p>
          <a:p>
            <a:r>
              <a:rPr lang="en-US" sz="1200" dirty="0"/>
              <a:t>X Start =30</a:t>
            </a:r>
          </a:p>
          <a:p>
            <a:r>
              <a:rPr lang="en-US" sz="1200" dirty="0"/>
              <a:t>Y Start =29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0733" y="4005064"/>
            <a:ext cx="2915816" cy="11521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200" dirty="0" smtClean="0"/>
              <a:t>Zoom_factor=(1/zoom)*128=32 </a:t>
            </a:r>
            <a:endParaRPr lang="en-US" sz="1200" dirty="0"/>
          </a:p>
          <a:p>
            <a:r>
              <a:rPr lang="en-US" sz="1200" dirty="0"/>
              <a:t>Angle </a:t>
            </a:r>
            <a:r>
              <a:rPr lang="en-US" sz="1200" dirty="0" smtClean="0"/>
              <a:t>=</a:t>
            </a:r>
            <a:r>
              <a:rPr lang="en-US" sz="1200" dirty="0" err="1" smtClean="0"/>
              <a:t>cos</a:t>
            </a:r>
            <a:r>
              <a:rPr lang="en-US" sz="1200" dirty="0" smtClean="0"/>
              <a:t>(60)=0.5*128=64</a:t>
            </a:r>
            <a:br>
              <a:rPr lang="en-US" sz="1200" dirty="0" smtClean="0"/>
            </a:br>
            <a:r>
              <a:rPr lang="en-US" sz="1200" dirty="0" smtClean="0"/>
              <a:t>X/Y Start – remain the Same, no fracture required</a:t>
            </a:r>
            <a:endParaRPr lang="en-US" sz="1200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1481328"/>
            <a:ext cx="8363272" cy="1814321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800" dirty="0"/>
              <a:t>Requested decimal accuracy – 2 </a:t>
            </a:r>
            <a:r>
              <a:rPr lang="en-US" sz="2800" dirty="0" smtClean="0"/>
              <a:t>digits  </a:t>
            </a:r>
            <a:br>
              <a:rPr lang="en-US" sz="2800" dirty="0" smtClean="0"/>
            </a:br>
            <a:r>
              <a:rPr lang="en-US" sz="2800" dirty="0" smtClean="0"/>
              <a:t>[0-0.99]</a:t>
            </a:r>
          </a:p>
          <a:p>
            <a:pPr algn="l" rtl="0"/>
            <a:r>
              <a:rPr lang="en-US" sz="2800" dirty="0" smtClean="0"/>
              <a:t>in </a:t>
            </a:r>
            <a:r>
              <a:rPr lang="en-US" sz="2800" dirty="0"/>
              <a:t>order to work with </a:t>
            </a:r>
            <a:r>
              <a:rPr lang="en-US" sz="2800" dirty="0" err="1"/>
              <a:t>std_logic_signals</a:t>
            </a:r>
            <a:r>
              <a:rPr lang="en-US" sz="2800" dirty="0"/>
              <a:t>(binary</a:t>
            </a:r>
            <a:r>
              <a:rPr lang="en-US" sz="2800" dirty="0" smtClean="0"/>
              <a:t>) (fixed/float types experience synthesis problems) </a:t>
            </a:r>
          </a:p>
          <a:p>
            <a:pPr algn="l" rtl="0"/>
            <a:r>
              <a:rPr lang="en-US" sz="2800" dirty="0" smtClean="0"/>
              <a:t> </a:t>
            </a:r>
            <a:r>
              <a:rPr lang="en-US" sz="2800" dirty="0"/>
              <a:t>all signals were multiplied by 2^7=128 (2^6=64-&gt; not enough accuracy)</a:t>
            </a:r>
            <a:endParaRPr lang="he-IL" sz="2800" dirty="0"/>
          </a:p>
          <a:p>
            <a:pPr algn="l" rtl="0"/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3541658"/>
            <a:ext cx="3528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Example (user </a:t>
            </a:r>
            <a:r>
              <a:rPr lang="en-US" dirty="0" err="1" smtClean="0"/>
              <a:t>param</a:t>
            </a:r>
            <a:r>
              <a:rPr lang="en-US" dirty="0" smtClean="0"/>
              <a:t>.)</a:t>
            </a:r>
            <a:endParaRPr lang="he-IL" dirty="0"/>
          </a:p>
        </p:txBody>
      </p:sp>
      <p:grpSp>
        <p:nvGrpSpPr>
          <p:cNvPr id="9" name="Group 8"/>
          <p:cNvGrpSpPr/>
          <p:nvPr/>
        </p:nvGrpSpPr>
        <p:grpSpPr>
          <a:xfrm>
            <a:off x="6777085" y="268170"/>
            <a:ext cx="1996335" cy="927823"/>
            <a:chOff x="1202146" y="1826297"/>
            <a:chExt cx="6207129" cy="3555697"/>
          </a:xfrm>
        </p:grpSpPr>
        <p:sp>
          <p:nvSpPr>
            <p:cNvPr id="11" name="Rectangle 10"/>
            <p:cNvSpPr/>
            <p:nvPr/>
          </p:nvSpPr>
          <p:spPr>
            <a:xfrm>
              <a:off x="1267443" y="2153101"/>
              <a:ext cx="5270019" cy="288233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4463" y="3983028"/>
              <a:ext cx="1213843" cy="47847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WBM</a:t>
              </a:r>
              <a:endParaRPr lang="he-IL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447" y="3429008"/>
              <a:ext cx="1879384" cy="7666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700" dirty="0" smtClean="0"/>
                <a:t>Biliniar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8143" y="3401511"/>
              <a:ext cx="1793558" cy="7076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600" dirty="0" smtClean="0"/>
                <a:t>Addr_calc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9214" y="4445690"/>
              <a:ext cx="906602" cy="58974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400" dirty="0" smtClean="0"/>
                <a:t>WBS</a:t>
              </a:r>
              <a:endParaRPr lang="he-IL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96204" y="1826297"/>
              <a:ext cx="2513071" cy="65360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600" dirty="0" smtClean="0"/>
                <a:t>Image Manipulation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86045" y="4556348"/>
              <a:ext cx="1937253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15815" y="2420890"/>
              <a:ext cx="1937576" cy="8256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0"/>
              <a:r>
                <a:rPr lang="en-US" sz="800" dirty="0" smtClean="0"/>
                <a:t>manager</a:t>
              </a:r>
              <a:endParaRPr lang="he-IL" sz="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91780" y="4293096"/>
            <a:ext cx="2718953" cy="369332"/>
            <a:chOff x="2591780" y="4293096"/>
            <a:chExt cx="2718953" cy="369332"/>
          </a:xfrm>
        </p:grpSpPr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2591780" y="4581128"/>
              <a:ext cx="27189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31840" y="4293096"/>
              <a:ext cx="93610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smtClean="0"/>
                <a:t>x</a:t>
              </a:r>
              <a:r>
                <a:rPr lang="en-US" dirty="0" smtClean="0"/>
                <a:t>128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8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Bilinear Interpolator</a:t>
            </a:r>
            <a:endParaRPr lang="he-IL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Goal  </a:t>
            </a:r>
            <a:r>
              <a:rPr lang="en-US" sz="2300" dirty="0" smtClean="0"/>
              <a:t>– Calculates </a:t>
            </a:r>
            <a:r>
              <a:rPr lang="en-US" sz="2300" dirty="0"/>
              <a:t>the mean average of 4 given gray-scale values</a:t>
            </a:r>
            <a:r>
              <a:rPr lang="en-US" sz="2300" dirty="0" smtClean="0"/>
              <a:t>.</a:t>
            </a:r>
          </a:p>
          <a:p>
            <a:pPr algn="l" rtl="0"/>
            <a:r>
              <a:rPr lang="en-US" sz="2300" dirty="0" smtClean="0"/>
              <a:t>Formula – </a:t>
            </a:r>
          </a:p>
          <a:p>
            <a:pPr lvl="1" algn="l" rtl="0"/>
            <a:endParaRPr lang="en-US" dirty="0"/>
          </a:p>
          <a:p>
            <a:pPr marL="393192" lvl="1" indent="0" algn="l" rtl="0">
              <a:buNone/>
            </a:pPr>
            <a:endParaRPr lang="en-US" dirty="0"/>
          </a:p>
          <a:p>
            <a:pPr algn="l" rtl="0"/>
            <a:r>
              <a:rPr lang="en-US" sz="2300" dirty="0" smtClean="0"/>
              <a:t>Inputs</a:t>
            </a:r>
          </a:p>
          <a:p>
            <a:pPr lvl="1" algn="l" rtl="0"/>
            <a:r>
              <a:rPr lang="en-US" dirty="0" smtClean="0"/>
              <a:t>4 pixels, 8bit grey scale</a:t>
            </a:r>
          </a:p>
          <a:p>
            <a:pPr lvl="1" algn="l" rtl="0"/>
            <a:r>
              <a:rPr lang="en-US" dirty="0" smtClean="0"/>
              <a:t>Weight fraction (row/col)</a:t>
            </a:r>
          </a:p>
          <a:p>
            <a:pPr algn="l" rtl="0"/>
            <a:r>
              <a:rPr lang="en-US" sz="2300" dirty="0" smtClean="0"/>
              <a:t>Outputs</a:t>
            </a:r>
          </a:p>
          <a:p>
            <a:pPr lvl="1" algn="l" rtl="0"/>
            <a:r>
              <a:rPr lang="en-US" dirty="0" smtClean="0"/>
              <a:t>Result pixel (the mean average of the input)</a:t>
            </a:r>
          </a:p>
          <a:p>
            <a:pPr lvl="1" algn="l" rtl="0"/>
            <a:r>
              <a:rPr lang="en-US" dirty="0" smtClean="0"/>
              <a:t>Valid signal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2204864"/>
            <a:ext cx="2218055" cy="14300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71303"/>
              </p:ext>
            </p:extLst>
          </p:nvPr>
        </p:nvGraphicFramePr>
        <p:xfrm>
          <a:off x="2483768" y="2199794"/>
          <a:ext cx="357159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3149280" imgH="761760" progId="Equation.DSMT4">
                  <p:embed/>
                </p:oleObj>
              </mc:Choice>
              <mc:Fallback>
                <p:oleObj name="Equation" r:id="rId4" imgW="3149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2199794"/>
                        <a:ext cx="357159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2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9870"/>
          <a:stretch/>
        </p:blipFill>
        <p:spPr bwMode="auto">
          <a:xfrm>
            <a:off x="554806" y="1575125"/>
            <a:ext cx="7695367" cy="480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Bilinear</a:t>
            </a:r>
            <a:r>
              <a:rPr lang="en-US" dirty="0" smtClean="0"/>
              <a:t> </a:t>
            </a:r>
            <a:r>
              <a:rPr lang="en-US" sz="3600" dirty="0" smtClean="0"/>
              <a:t>Interpolator –</a:t>
            </a:r>
            <a:br>
              <a:rPr lang="en-US" sz="3600" dirty="0" smtClean="0"/>
            </a:br>
            <a:r>
              <a:rPr lang="en-US" sz="3600" dirty="0" smtClean="0"/>
              <a:t>µ</a:t>
            </a:r>
            <a:r>
              <a:rPr lang="en-US" sz="3600" dirty="0" err="1" smtClean="0"/>
              <a:t>Architucture</a:t>
            </a:r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97" y="13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–(1)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/>
              <a:t>Main </a:t>
            </a:r>
            <a:r>
              <a:rPr lang="en-US" sz="2300" dirty="0" smtClean="0"/>
              <a:t>Goal – Control the data flow within the image manipulation block and send Read/Write requests to other units using the wishbone protocol</a:t>
            </a:r>
          </a:p>
          <a:p>
            <a:pPr algn="l" rtl="0"/>
            <a:r>
              <a:rPr lang="en-US" sz="2300" dirty="0" smtClean="0"/>
              <a:t>Method – the controller is implemented via a several FSM’s.</a:t>
            </a:r>
          </a:p>
          <a:p>
            <a:pPr algn="l" rtl="0"/>
            <a:r>
              <a:rPr lang="en-US" sz="2300" dirty="0" smtClean="0"/>
              <a:t>Enable output for display</a:t>
            </a:r>
            <a:br>
              <a:rPr lang="en-US" sz="2300" dirty="0" smtClean="0"/>
            </a:br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7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Main Features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>
            <a:normAutofit/>
          </a:bodyPr>
          <a:lstStyle/>
          <a:p>
            <a:pPr algn="l" rtl="0"/>
            <a:r>
              <a:rPr lang="en-US" sz="2300" dirty="0" smtClean="0"/>
              <a:t>RAM- internal RAM which stores results before write-back to SDRAM. Burst RAM size is generic- 1024 bytes.</a:t>
            </a:r>
          </a:p>
          <a:p>
            <a:pPr algn="l" rtl="0"/>
            <a:r>
              <a:rPr lang="en-US" sz="2300" dirty="0" smtClean="0"/>
              <a:t>Top FSM- controls the data flow between inner units and the main system.</a:t>
            </a:r>
          </a:p>
          <a:p>
            <a:pPr algn="l" rtl="0"/>
            <a:r>
              <a:rPr lang="en-US" sz="2300" dirty="0" smtClean="0"/>
              <a:t>Read FSM- controls the read process, sub-phase to the top FSM.</a:t>
            </a:r>
          </a:p>
          <a:p>
            <a:pPr algn="l" rtl="0"/>
            <a:r>
              <a:rPr lang="en-US" sz="2300" dirty="0" smtClean="0"/>
              <a:t>Write FSM- controls the write process, </a:t>
            </a:r>
            <a:r>
              <a:rPr lang="en-US" sz="2400" dirty="0"/>
              <a:t>sub-phase to the top FSM</a:t>
            </a:r>
            <a:r>
              <a:rPr lang="en-US" sz="2400" dirty="0" smtClean="0"/>
              <a:t>. Writes the RAM contents to SDRAM.</a:t>
            </a:r>
          </a:p>
          <a:p>
            <a:pPr algn="l" rtl="0"/>
            <a:endParaRPr lang="en-US" sz="2400" dirty="0"/>
          </a:p>
          <a:p>
            <a:pPr algn="l" rtl="0"/>
            <a:endParaRPr lang="he-IL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1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Intro – Problem, Project’s goals, Algorithm</a:t>
            </a:r>
          </a:p>
          <a:p>
            <a:pPr algn="l" rtl="0"/>
            <a:r>
              <a:rPr lang="en-US" dirty="0" smtClean="0"/>
              <a:t>Previous System – Explained</a:t>
            </a:r>
          </a:p>
          <a:p>
            <a:pPr algn="l" rtl="0"/>
            <a:r>
              <a:rPr lang="en-US" dirty="0" smtClean="0"/>
              <a:t>New Top Architecture – Additions and modifications</a:t>
            </a:r>
          </a:p>
          <a:p>
            <a:pPr algn="l" rtl="0"/>
            <a:r>
              <a:rPr lang="en-US" sz="2800" dirty="0" smtClean="0"/>
              <a:t>µ</a:t>
            </a:r>
            <a:r>
              <a:rPr lang="en-US" sz="2800" dirty="0" err="1" smtClean="0"/>
              <a:t>Architucture</a:t>
            </a:r>
            <a:r>
              <a:rPr lang="en-US" sz="2800" dirty="0" smtClean="0"/>
              <a:t>- components description, simulations and testing</a:t>
            </a:r>
          </a:p>
          <a:p>
            <a:pPr algn="l" rtl="0"/>
            <a:r>
              <a:rPr lang="en-US" sz="2800" dirty="0" smtClean="0"/>
              <a:t>GUI</a:t>
            </a:r>
          </a:p>
          <a:p>
            <a:pPr algn="l" rtl="0"/>
            <a:r>
              <a:rPr lang="en-US" sz="2800" dirty="0" smtClean="0"/>
              <a:t>Testing</a:t>
            </a:r>
          </a:p>
          <a:p>
            <a:pPr algn="l" rtl="0"/>
            <a:r>
              <a:rPr lang="en-US" sz="2800" dirty="0" smtClean="0"/>
              <a:t>Problems during the project</a:t>
            </a:r>
          </a:p>
          <a:p>
            <a:pPr algn="l" rtl="0"/>
            <a:r>
              <a:rPr lang="en-US" sz="2800" dirty="0" smtClean="0"/>
              <a:t>Conclusions</a:t>
            </a: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14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– Interfaces</a:t>
            </a:r>
            <a:endParaRPr lang="he-IL" sz="3600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66523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dirty="0" err="1" smtClean="0"/>
              <a:t>WBM_rd</a:t>
            </a:r>
            <a:r>
              <a:rPr lang="en-US" dirty="0" smtClean="0"/>
              <a:t>- interface for read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err="1" smtClean="0"/>
              <a:t>WBM_wr</a:t>
            </a:r>
            <a:r>
              <a:rPr lang="en-US" dirty="0" smtClean="0"/>
              <a:t>- interface for write purposes.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WBS- interface for writing to parameter registers.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0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  <p:bldP spid="18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1772816"/>
            <a:ext cx="7566605" cy="4608512"/>
          </a:xfrm>
          <a:prstGeom prst="rect">
            <a:avLst/>
          </a:prstGeom>
          <a:solidFill>
            <a:srgbClr val="2DA2B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97" y="166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Image Manipulation</a:t>
            </a:r>
            <a:br>
              <a:rPr lang="en-US" sz="3600" dirty="0" smtClean="0"/>
            </a:br>
            <a:r>
              <a:rPr lang="en-US" sz="3600" dirty="0" smtClean="0"/>
              <a:t>Manager -  </a:t>
            </a:r>
            <a:r>
              <a:rPr lang="en-US" sz="3600" dirty="0"/>
              <a:t>µ</a:t>
            </a:r>
            <a:r>
              <a:rPr lang="en-US" sz="3600" dirty="0" err="1"/>
              <a:t>Architucture</a:t>
            </a:r>
            <a:endParaRPr lang="he-IL" sz="3600" dirty="0"/>
          </a:p>
        </p:txBody>
      </p:sp>
      <p:sp>
        <p:nvSpPr>
          <p:cNvPr id="14" name="Rectangle 13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890500" y="2077907"/>
            <a:ext cx="1816674" cy="792088"/>
          </a:xfrm>
          <a:prstGeom prst="round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99592" y="349863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6644" y="3501008"/>
            <a:ext cx="1512168" cy="576064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Write FSM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08060" y="4598187"/>
            <a:ext cx="1944216" cy="135109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Generic RAM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(1024 Bytes)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60488" y="2041902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Coordinate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47660" y="3210606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Calculator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24484" y="4382163"/>
            <a:ext cx="2016224" cy="864096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Bilinear Process</a:t>
            </a:r>
            <a:endParaRPr kumimoji="0" lang="he-I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cxnSp>
        <p:nvCxnSpPr>
          <p:cNvPr id="44" name="Elbow Connector 43"/>
          <p:cNvCxnSpPr>
            <a:stCxn id="37" idx="1"/>
            <a:endCxn id="38" idx="0"/>
          </p:cNvCxnSpPr>
          <p:nvPr/>
        </p:nvCxnSpPr>
        <p:spPr>
          <a:xfrm rot="10800000" flipV="1">
            <a:off x="1655676" y="2473950"/>
            <a:ext cx="234824" cy="102468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Elbow Connector 44"/>
          <p:cNvCxnSpPr>
            <a:stCxn id="37" idx="3"/>
            <a:endCxn id="39" idx="0"/>
          </p:cNvCxnSpPr>
          <p:nvPr/>
        </p:nvCxnSpPr>
        <p:spPr>
          <a:xfrm>
            <a:off x="3707174" y="2473951"/>
            <a:ext cx="235554" cy="1027057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Elbow Connector 45"/>
          <p:cNvCxnSpPr>
            <a:stCxn id="38" idx="2"/>
            <a:endCxn id="40" idx="1"/>
          </p:cNvCxnSpPr>
          <p:nvPr/>
        </p:nvCxnSpPr>
        <p:spPr>
          <a:xfrm rot="16200000" flipH="1">
            <a:off x="1132352" y="4598026"/>
            <a:ext cx="1199032" cy="15238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Elbow Connector 46"/>
          <p:cNvCxnSpPr>
            <a:stCxn id="39" idx="2"/>
            <a:endCxn id="40" idx="3"/>
          </p:cNvCxnSpPr>
          <p:nvPr/>
        </p:nvCxnSpPr>
        <p:spPr>
          <a:xfrm rot="5400000">
            <a:off x="3249171" y="4580177"/>
            <a:ext cx="1196662" cy="190452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TextBox 47"/>
          <p:cNvSpPr txBox="1"/>
          <p:nvPr/>
        </p:nvSpPr>
        <p:spPr>
          <a:xfrm>
            <a:off x="938042" y="1484784"/>
            <a:ext cx="2337814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</a:p>
        </p:txBody>
      </p:sp>
    </p:spTree>
    <p:extLst>
      <p:ext uri="{BB962C8B-B14F-4D97-AF65-F5344CB8AC3E}">
        <p14:creationId xmlns:p14="http://schemas.microsoft.com/office/powerpoint/2010/main" val="342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29120"/>
            <a:ext cx="7998651" cy="4989953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274638"/>
            <a:ext cx="5492562" cy="1143000"/>
          </a:xfrm>
        </p:spPr>
        <p:txBody>
          <a:bodyPr>
            <a:normAutofit fontScale="90000"/>
          </a:bodyPr>
          <a:lstStyle/>
          <a:p>
            <a:pPr rtl="0"/>
            <a:r>
              <a:rPr lang="he-IL" sz="3600" dirty="0" smtClean="0"/>
              <a:t> </a:t>
            </a:r>
            <a:r>
              <a:rPr lang="en-US" sz="3600" dirty="0" smtClean="0"/>
              <a:t>Img. Man. Manager - FSM</a:t>
            </a:r>
            <a:endParaRPr lang="he-IL" sz="3600" dirty="0"/>
          </a:p>
        </p:txBody>
      </p:sp>
      <p:sp>
        <p:nvSpPr>
          <p:cNvPr id="13" name="Rectangle 12"/>
          <p:cNvSpPr/>
          <p:nvPr/>
        </p:nvSpPr>
        <p:spPr>
          <a:xfrm>
            <a:off x="5717906" y="80533"/>
            <a:ext cx="3049930" cy="1404251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85162" y="951521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1574" y="323269"/>
            <a:ext cx="780535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Addr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Calculator</a:t>
            </a:r>
            <a:endParaRPr kumimoji="0" lang="he-IL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0173" y="170924"/>
            <a:ext cx="877705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548" y="44624"/>
            <a:ext cx="720080" cy="2160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WBS</a:t>
            </a:r>
            <a:endParaRPr kumimoji="0" lang="he-IL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8236" y="740104"/>
            <a:ext cx="1545726" cy="2766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ImgMan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 Manger</a:t>
            </a:r>
            <a:b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</a:b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85129" y="1189427"/>
            <a:ext cx="365043" cy="12896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RAM</a:t>
            </a:r>
            <a:endParaRPr kumimoji="0" lang="he-IL" sz="5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746" y="1089400"/>
            <a:ext cx="532518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ReadProc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57544" y="1089400"/>
            <a:ext cx="558166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WriteProc</a:t>
            </a:r>
            <a:endParaRPr kumimoji="0" lang="he-IL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55249" y="332562"/>
            <a:ext cx="736525" cy="24622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Biliniar</a:t>
            </a:r>
            <a:endParaRPr kumimoji="0" lang="he-IL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65208" y="303449"/>
            <a:ext cx="445252" cy="215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rPr>
              <a:t>WBM</a:t>
            </a: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790" y="506133"/>
            <a:ext cx="576064" cy="200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TYPE</a:t>
            </a:r>
            <a:r>
              <a:rPr kumimoji="0" lang="en-US" sz="7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7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Reg</a:t>
            </a:r>
            <a:endParaRPr kumimoji="0" lang="he-IL" sz="7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Purpose- test functionality of the IMG_MAN new block, debug problems during integration</a:t>
            </a:r>
          </a:p>
          <a:p>
            <a:pPr algn="l" rtl="0"/>
            <a:r>
              <a:rPr lang="en-US" dirty="0" smtClean="0"/>
              <a:t>Implementation- </a:t>
            </a:r>
            <a:r>
              <a:rPr lang="en-US" dirty="0" err="1" smtClean="0"/>
              <a:t>Matlab</a:t>
            </a:r>
            <a:r>
              <a:rPr lang="en-US" dirty="0" smtClean="0"/>
              <a:t>, text files from </a:t>
            </a:r>
            <a:r>
              <a:rPr lang="en-US" dirty="0" err="1" smtClean="0"/>
              <a:t>ModelSim</a:t>
            </a:r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1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with the calculated addresses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Test Bench (1)- ADDR_CLAC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23528" y="3170927"/>
            <a:ext cx="1656184" cy="3122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Addr_calc_tb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6490767" y="3186554"/>
            <a:ext cx="1944216" cy="312276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0" y="3170927"/>
            <a:ext cx="152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7283" y="3186554"/>
            <a:ext cx="1656184" cy="31227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Addr_calc</a:t>
            </a:r>
            <a:endParaRPr lang="he-IL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67" y="3413373"/>
            <a:ext cx="12573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88224" y="3228707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Output 1,1</a:t>
            </a:r>
            <a:endParaRPr lang="he-IL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765301"/>
            <a:ext cx="16561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Output.txt</a:t>
            </a:r>
            <a:endParaRPr lang="he-IL" dirty="0"/>
          </a:p>
        </p:txBody>
      </p:sp>
      <p:sp>
        <p:nvSpPr>
          <p:cNvPr id="11" name="Oval 10"/>
          <p:cNvSpPr/>
          <p:nvPr/>
        </p:nvSpPr>
        <p:spPr>
          <a:xfrm>
            <a:off x="2087724" y="3553780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2" name="Oval 11"/>
          <p:cNvSpPr/>
          <p:nvPr/>
        </p:nvSpPr>
        <p:spPr>
          <a:xfrm>
            <a:off x="2103376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1</a:t>
            </a:r>
            <a:endParaRPr lang="he-IL" dirty="0"/>
          </a:p>
        </p:txBody>
      </p:sp>
      <p:sp>
        <p:nvSpPr>
          <p:cNvPr id="13" name="Oval 12"/>
          <p:cNvSpPr/>
          <p:nvPr/>
        </p:nvSpPr>
        <p:spPr>
          <a:xfrm>
            <a:off x="2500561" y="4853533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860601" y="4859052"/>
            <a:ext cx="360040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3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3476089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1,2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8224" y="3701405"/>
            <a:ext cx="158417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1,3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5579132"/>
            <a:ext cx="180020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Output 512,512</a:t>
            </a:r>
            <a:endParaRPr lang="he-IL" sz="1400" dirty="0"/>
          </a:p>
        </p:txBody>
      </p:sp>
      <p:sp>
        <p:nvSpPr>
          <p:cNvPr id="18" name="Oval 17"/>
          <p:cNvSpPr/>
          <p:nvPr/>
        </p:nvSpPr>
        <p:spPr>
          <a:xfrm>
            <a:off x="2346512" y="3553460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600</a:t>
            </a:r>
            <a:endParaRPr lang="he-IL" sz="600" dirty="0"/>
          </a:p>
        </p:txBody>
      </p:sp>
      <p:sp>
        <p:nvSpPr>
          <p:cNvPr id="19" name="Oval 18"/>
          <p:cNvSpPr/>
          <p:nvPr/>
        </p:nvSpPr>
        <p:spPr>
          <a:xfrm>
            <a:off x="2346512" y="5219092"/>
            <a:ext cx="625152" cy="36004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 smtClean="0"/>
              <a:t>800</a:t>
            </a:r>
            <a:endParaRPr lang="he-IL" sz="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09928" y="4009182"/>
            <a:ext cx="5760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  <a:endParaRPr lang="he-IL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00" y="3329171"/>
            <a:ext cx="3581400" cy="2543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Bench (1)- </a:t>
            </a:r>
            <a:r>
              <a:rPr lang="en-US" dirty="0" smtClean="0"/>
              <a:t>ADDR_CLAC cont.</a:t>
            </a:r>
            <a:endParaRPr lang="he-I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8" y="2149239"/>
            <a:ext cx="2207829" cy="1567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google.co.il/url?source=imglanding&amp;ct=img&amp;q=http://www.3deducators.com/images/IT/MATLAB-1.jpg&amp;sa=X&amp;ei=g8yTUI_ADMvS4QTG_oGQAg&amp;ved=0CAoQ8wc&amp;usg=AFQjCNFKtJRBTA8PqQClkMtZF38FTxaU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21503"/>
            <a:ext cx="1891672" cy="1891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Right Arrow 5"/>
          <p:cNvSpPr/>
          <p:nvPr/>
        </p:nvSpPr>
        <p:spPr>
          <a:xfrm>
            <a:off x="2550357" y="4012693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5" descr="P:\image-rotation-technion-ee\Matlab\Address Calc Test\lena1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" y="4576539"/>
            <a:ext cx="1299587" cy="173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1187624" y="4012693"/>
            <a:ext cx="504056" cy="42441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Arrow 8"/>
          <p:cNvSpPr/>
          <p:nvPr/>
        </p:nvSpPr>
        <p:spPr>
          <a:xfrm>
            <a:off x="5940152" y="4077072"/>
            <a:ext cx="1080120" cy="29566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800914"/>
            <a:ext cx="20764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411760" y="6021288"/>
            <a:ext cx="115212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900" dirty="0"/>
              <a:t>Zoom=x4</a:t>
            </a:r>
          </a:p>
          <a:p>
            <a:r>
              <a:rPr lang="en-US" sz="900" dirty="0"/>
              <a:t>Angle =60 deg</a:t>
            </a:r>
          </a:p>
          <a:p>
            <a:r>
              <a:rPr lang="en-US" sz="900" dirty="0"/>
              <a:t>X Start =30</a:t>
            </a:r>
          </a:p>
          <a:p>
            <a:r>
              <a:rPr lang="en-US" sz="900" dirty="0"/>
              <a:t>Y Start =29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Using </a:t>
            </a:r>
            <a:r>
              <a:rPr lang="en-US" dirty="0" err="1" smtClean="0"/>
              <a:t>Matlab</a:t>
            </a:r>
            <a:r>
              <a:rPr lang="en-US" dirty="0" smtClean="0"/>
              <a:t>, the output image is created</a:t>
            </a:r>
          </a:p>
        </p:txBody>
      </p:sp>
    </p:spTree>
    <p:extLst>
      <p:ext uri="{BB962C8B-B14F-4D97-AF65-F5344CB8AC3E}">
        <p14:creationId xmlns:p14="http://schemas.microsoft.com/office/powerpoint/2010/main" val="24647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 smtClean="0"/>
              <a:t>ModelSim</a:t>
            </a:r>
            <a:r>
              <a:rPr lang="en-US" dirty="0" smtClean="0"/>
              <a:t> generates txt file before/after writing back the pixels values to internal RAM, in order to make sure the new block is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 </a:t>
            </a:r>
            <a:r>
              <a:rPr lang="en-US" dirty="0" smtClean="0"/>
              <a:t>(2)- IMG_MAN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03855" y="2780928"/>
            <a:ext cx="5889432" cy="3909374"/>
            <a:chOff x="4057512" y="3319365"/>
            <a:chExt cx="5035774" cy="3349995"/>
          </a:xfrm>
        </p:grpSpPr>
        <p:sp>
          <p:nvSpPr>
            <p:cNvPr id="4" name="Rectangle 3"/>
            <p:cNvSpPr/>
            <p:nvPr/>
          </p:nvSpPr>
          <p:spPr>
            <a:xfrm>
              <a:off x="4138388" y="3749610"/>
              <a:ext cx="4250036" cy="2919750"/>
            </a:xfrm>
            <a:prstGeom prst="rect">
              <a:avLst/>
            </a:prstGeom>
            <a:solidFill>
              <a:srgbClr val="4F81BD">
                <a:alpha val="19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747054" y="5601246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96165" y="3319365"/>
              <a:ext cx="1523997" cy="500066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Manipulation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8688" y="4076759"/>
              <a:ext cx="1087665" cy="58477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Addr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Calculator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409" y="4041708"/>
              <a:ext cx="1372877" cy="276999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Registers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7632" y="3625279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WBS</a:t>
              </a:r>
              <a:endParaRPr kumimoji="0" lang="he-I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2217" y="5228887"/>
              <a:ext cx="2153948" cy="83099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ImgMan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Manger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3048" y="6309320"/>
              <a:ext cx="427304" cy="21431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2889" y="5957439"/>
              <a:ext cx="622550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808" y="5957439"/>
              <a:ext cx="652705" cy="2241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rtlCol="1">
              <a:spAutoFit/>
            </a:bodyPr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WriteProc</a:t>
              </a:r>
              <a:endParaRPr kumimoji="0" lang="he-IL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4757" y="4602301"/>
              <a:ext cx="1026337" cy="338554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Biliniar</a:t>
              </a:r>
              <a:endParaRPr kumimoji="0" 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747124" y="4308575"/>
              <a:ext cx="928694" cy="30777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WBM</a:t>
              </a:r>
              <a:endParaRPr kumimoji="0" lang="he-IL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36860" y="4724831"/>
              <a:ext cx="428627" cy="338554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TYPE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</a:t>
              </a:r>
              <a:endParaRPr kumimoji="0" lang="he-IL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</p:grpSp>
      <p:cxnSp>
        <p:nvCxnSpPr>
          <p:cNvPr id="26" name="Elbow Connector 25"/>
          <p:cNvCxnSpPr>
            <a:stCxn id="10" idx="3"/>
          </p:cNvCxnSpPr>
          <p:nvPr/>
        </p:nvCxnSpPr>
        <p:spPr>
          <a:xfrm>
            <a:off x="6874567" y="5494178"/>
            <a:ext cx="386567" cy="775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2" y="386216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Elbow Connector 29"/>
          <p:cNvCxnSpPr/>
          <p:nvPr/>
        </p:nvCxnSpPr>
        <p:spPr>
          <a:xfrm rot="10800000">
            <a:off x="900708" y="4869160"/>
            <a:ext cx="6110556" cy="1561479"/>
          </a:xfrm>
          <a:prstGeom prst="bentConnector3">
            <a:avLst>
              <a:gd name="adj1" fmla="val 10902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Synthesis, P&amp;R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153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815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01008"/>
            <a:ext cx="3733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4725144"/>
            <a:ext cx="458152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Latency- time from end of transmission to end of manipulation- 435422720 ns,</a:t>
            </a:r>
          </a:p>
          <a:p>
            <a:r>
              <a:rPr lang="en-US" sz="1600" dirty="0" smtClean="0"/>
              <a:t>or 0.4354 sec. </a:t>
            </a:r>
          </a:p>
          <a:p>
            <a:r>
              <a:rPr lang="en-US" sz="1600" dirty="0" smtClean="0"/>
              <a:t>At 100 MHz: 43542272 cycles</a:t>
            </a:r>
            <a:endParaRPr lang="he-I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283804"/>
            <a:ext cx="2880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 smtClean="0"/>
              <a:t>System Timing Results</a:t>
            </a: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291031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" y="1377999"/>
            <a:ext cx="8501483" cy="467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he-IL" dirty="0"/>
          </a:p>
        </p:txBody>
      </p:sp>
      <p:sp>
        <p:nvSpPr>
          <p:cNvPr id="4" name="Cloud Callout 3"/>
          <p:cNvSpPr/>
          <p:nvPr/>
        </p:nvSpPr>
        <p:spPr>
          <a:xfrm>
            <a:off x="2843808" y="1844824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Load image</a:t>
            </a:r>
            <a:endParaRPr lang="he-IL" sz="1400" dirty="0"/>
          </a:p>
        </p:txBody>
      </p:sp>
      <p:sp>
        <p:nvSpPr>
          <p:cNvPr id="7" name="Cloud Callout 6"/>
          <p:cNvSpPr/>
          <p:nvPr/>
        </p:nvSpPr>
        <p:spPr>
          <a:xfrm>
            <a:off x="5724128" y="692696"/>
            <a:ext cx="2157928" cy="720080"/>
          </a:xfrm>
          <a:prstGeom prst="cloudCallout">
            <a:avLst>
              <a:gd name="adj1" fmla="val 14814"/>
              <a:gd name="adj2" fmla="val 166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Set Parameters</a:t>
            </a:r>
            <a:endParaRPr lang="he-IL" sz="1400" dirty="0"/>
          </a:p>
        </p:txBody>
      </p:sp>
      <p:sp>
        <p:nvSpPr>
          <p:cNvPr id="10" name="Cloud Callout 9"/>
          <p:cNvSpPr/>
          <p:nvPr/>
        </p:nvSpPr>
        <p:spPr>
          <a:xfrm>
            <a:off x="6441897" y="2582788"/>
            <a:ext cx="2157928" cy="720080"/>
          </a:xfrm>
          <a:prstGeom prst="cloudCallout">
            <a:avLst>
              <a:gd name="adj1" fmla="val -58164"/>
              <a:gd name="adj2" fmla="val 3251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Click to transmit</a:t>
            </a:r>
            <a:endParaRPr lang="he-IL" sz="1400" dirty="0"/>
          </a:p>
        </p:txBody>
      </p:sp>
      <p:sp>
        <p:nvSpPr>
          <p:cNvPr id="11" name="Cloud Callout 10"/>
          <p:cNvSpPr/>
          <p:nvPr/>
        </p:nvSpPr>
        <p:spPr>
          <a:xfrm>
            <a:off x="5327293" y="5205164"/>
            <a:ext cx="2737459" cy="1008112"/>
          </a:xfrm>
          <a:prstGeom prst="cloudCallout">
            <a:avLst>
              <a:gd name="adj1" fmla="val 4121"/>
              <a:gd name="adj2" fmla="val -21490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Debug option – synthetic image</a:t>
            </a:r>
            <a:endParaRPr lang="he-IL" sz="1400" dirty="0"/>
          </a:p>
        </p:txBody>
      </p:sp>
      <p:sp>
        <p:nvSpPr>
          <p:cNvPr id="12" name="Cloud Callout 11"/>
          <p:cNvSpPr/>
          <p:nvPr/>
        </p:nvSpPr>
        <p:spPr>
          <a:xfrm>
            <a:off x="2483768" y="523354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Expected Output</a:t>
            </a:r>
            <a:endParaRPr lang="he-IL" sz="1400" dirty="0"/>
          </a:p>
        </p:txBody>
      </p:sp>
      <p:sp>
        <p:nvSpPr>
          <p:cNvPr id="13" name="Cloud Callout 12"/>
          <p:cNvSpPr/>
          <p:nvPr/>
        </p:nvSpPr>
        <p:spPr>
          <a:xfrm>
            <a:off x="1914764" y="5953620"/>
            <a:ext cx="2157928" cy="720080"/>
          </a:xfrm>
          <a:prstGeom prst="cloudCallout">
            <a:avLst>
              <a:gd name="adj1" fmla="val 37766"/>
              <a:gd name="adj2" fmla="val -1614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Transmission time</a:t>
            </a:r>
            <a:endParaRPr lang="he-IL" sz="1400" dirty="0"/>
          </a:p>
        </p:txBody>
      </p:sp>
      <p:sp>
        <p:nvSpPr>
          <p:cNvPr id="5" name="Rectangle 4"/>
          <p:cNvSpPr/>
          <p:nvPr/>
        </p:nvSpPr>
        <p:spPr>
          <a:xfrm>
            <a:off x="2699792" y="2636912"/>
            <a:ext cx="2736304" cy="20162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loud Callout 8"/>
          <p:cNvSpPr/>
          <p:nvPr/>
        </p:nvSpPr>
        <p:spPr>
          <a:xfrm>
            <a:off x="2483768" y="2636912"/>
            <a:ext cx="2443648" cy="955712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Make sure Transmission enabled</a:t>
            </a:r>
            <a:endParaRPr lang="he-IL" sz="1400" dirty="0"/>
          </a:p>
        </p:txBody>
      </p:sp>
      <p:sp>
        <p:nvSpPr>
          <p:cNvPr id="8" name="Cloud Callout 7"/>
          <p:cNvSpPr/>
          <p:nvPr/>
        </p:nvSpPr>
        <p:spPr>
          <a:xfrm>
            <a:off x="2978076" y="3356992"/>
            <a:ext cx="2157928" cy="720080"/>
          </a:xfrm>
          <a:prstGeom prst="cloudCallout">
            <a:avLst>
              <a:gd name="adj1" fmla="val 72489"/>
              <a:gd name="adj2" fmla="val 307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Select image</a:t>
            </a:r>
            <a:endParaRPr lang="he-IL" sz="1400" dirty="0"/>
          </a:p>
        </p:txBody>
      </p:sp>
      <p:sp>
        <p:nvSpPr>
          <p:cNvPr id="6" name="Oval 5"/>
          <p:cNvSpPr/>
          <p:nvPr/>
        </p:nvSpPr>
        <p:spPr>
          <a:xfrm>
            <a:off x="3562732" y="4941168"/>
            <a:ext cx="1078964" cy="576064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40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5" grpId="0" animBg="1"/>
      <p:bldP spid="5" grpId="1" animBg="1"/>
      <p:bldP spid="9" grpId="0" animBg="1"/>
      <p:bldP spid="9" grpId="1" animBg="1"/>
      <p:bldP spid="8" grpId="0" animBg="1"/>
      <p:bldP spid="8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Temp\IMG_20130604_2133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147814" cy="41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Debugging in Lab – Synthetic Generator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04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Many military and civilian application use image manipulation as an integral part of their function 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he-IL" dirty="0"/>
          </a:p>
        </p:txBody>
      </p:sp>
      <p:pic>
        <p:nvPicPr>
          <p:cNvPr id="4" name="Picture 3" descr="Picture1.png"/>
          <p:cNvPicPr/>
          <p:nvPr/>
        </p:nvPicPr>
        <p:blipFill rotWithShape="1">
          <a:blip r:embed="rId3"/>
          <a:srcRect t="15240" r="62293"/>
          <a:stretch/>
        </p:blipFill>
        <p:spPr>
          <a:xfrm>
            <a:off x="533400" y="2819400"/>
            <a:ext cx="4234218" cy="3505200"/>
          </a:xfrm>
          <a:prstGeom prst="rect">
            <a:avLst/>
          </a:prstGeom>
        </p:spPr>
      </p:pic>
      <p:pic>
        <p:nvPicPr>
          <p:cNvPr id="7" name="Picture 6" descr="Picture2.png"/>
          <p:cNvPicPr/>
          <p:nvPr/>
        </p:nvPicPr>
        <p:blipFill rotWithShape="1">
          <a:blip r:embed="rId4"/>
          <a:srcRect l="61722"/>
          <a:stretch/>
        </p:blipFill>
        <p:spPr>
          <a:xfrm>
            <a:off x="152400" y="3124200"/>
            <a:ext cx="4305300" cy="3505200"/>
          </a:xfrm>
          <a:prstGeom prst="rect">
            <a:avLst/>
          </a:prstGeom>
        </p:spPr>
      </p:pic>
      <p:pic>
        <p:nvPicPr>
          <p:cNvPr id="1026" name="Picture 2" descr="C:\Users\D05111\Downloads\Elbit-Helmet-CV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4719055" cy="3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2819400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Helmet </a:t>
            </a:r>
            <a:r>
              <a:rPr lang="en-US" dirty="0"/>
              <a:t>mounted displays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01575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Medical procedures</a:t>
            </a:r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3570907"/>
            <a:ext cx="3200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Army surveillance gear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2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Testing</a:t>
            </a:r>
            <a:endParaRPr lang="he-IL" dirty="0"/>
          </a:p>
        </p:txBody>
      </p:sp>
      <p:pic>
        <p:nvPicPr>
          <p:cNvPr id="12290" name="Picture 2" descr="C:\Temp\IMG_20130601_182257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17045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470484" y="3501008"/>
            <a:ext cx="191794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8388424" y="3252818"/>
            <a:ext cx="709844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GUI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1336486" y="3317150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ounded Rectangle 17"/>
          <p:cNvSpPr/>
          <p:nvPr/>
        </p:nvSpPr>
        <p:spPr>
          <a:xfrm>
            <a:off x="467544" y="3085043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Display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>
          <a:xfrm>
            <a:off x="1264478" y="5389299"/>
            <a:ext cx="133258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4" name="Rounded Rectangle 23"/>
          <p:cNvSpPr/>
          <p:nvPr/>
        </p:nvSpPr>
        <p:spPr>
          <a:xfrm>
            <a:off x="395536" y="5157192"/>
            <a:ext cx="868942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DE2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>
            <a:off x="6732240" y="5501149"/>
            <a:ext cx="1512168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Rounded Rectangle 25"/>
          <p:cNvSpPr/>
          <p:nvPr/>
        </p:nvSpPr>
        <p:spPr>
          <a:xfrm>
            <a:off x="8244408" y="5269042"/>
            <a:ext cx="498938" cy="46421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PC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in Lab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1394545"/>
            <a:ext cx="5272087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09800" y="4828277"/>
            <a:ext cx="370217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175241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Mem</a:t>
            </a:r>
            <a:r>
              <a:rPr lang="en-US" sz="1200" dirty="0" smtClean="0">
                <a:solidFill>
                  <a:schemeClr val="tx1"/>
                </a:solidFill>
              </a:rPr>
              <a:t> Type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91881" y="4421577"/>
            <a:ext cx="83789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ounded Rectangle 8"/>
          <p:cNvSpPr/>
          <p:nvPr/>
        </p:nvSpPr>
        <p:spPr>
          <a:xfrm>
            <a:off x="2847983" y="4416725"/>
            <a:ext cx="457388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4421577"/>
            <a:ext cx="475456" cy="38998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86100" y="4828277"/>
            <a:ext cx="219271" cy="96292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847982" y="5791200"/>
            <a:ext cx="914775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DBG MSB REG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>
            <a:off x="3910830" y="4811563"/>
            <a:ext cx="671406" cy="98592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Rounded Rectangle 13"/>
          <p:cNvSpPr/>
          <p:nvPr/>
        </p:nvSpPr>
        <p:spPr>
          <a:xfrm>
            <a:off x="3872392" y="5797490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Sine </a:t>
            </a:r>
            <a:r>
              <a:rPr lang="en-US" sz="1200" dirty="0" err="1" smtClean="0">
                <a:solidFill>
                  <a:schemeClr val="tx1"/>
                </a:solidFill>
              </a:rPr>
              <a:t>Reg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6" y="1628799"/>
            <a:ext cx="1080120" cy="74499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0" name="Straight Arrow Connector 19"/>
          <p:cNvCxnSpPr>
            <a:stCxn id="19" idx="3"/>
            <a:endCxn id="21" idx="0"/>
          </p:cNvCxnSpPr>
          <p:nvPr/>
        </p:nvCxnSpPr>
        <p:spPr>
          <a:xfrm>
            <a:off x="6876256" y="2001295"/>
            <a:ext cx="1090356" cy="75744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>
          <a:xfrm>
            <a:off x="7256768" y="2758743"/>
            <a:ext cx="1419688" cy="6858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Uart</a:t>
            </a:r>
            <a:r>
              <a:rPr lang="en-US" sz="1200" dirty="0" smtClean="0">
                <a:solidFill>
                  <a:schemeClr val="tx1"/>
                </a:solidFill>
              </a:rPr>
              <a:t> Serial out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Learn previous system</a:t>
            </a:r>
          </a:p>
          <a:p>
            <a:pPr algn="l" rtl="0"/>
            <a:r>
              <a:rPr lang="en-US" dirty="0" smtClean="0"/>
              <a:t>Degenerate system to project goals</a:t>
            </a:r>
          </a:p>
          <a:p>
            <a:pPr algn="l" rtl="0"/>
            <a:r>
              <a:rPr lang="en-US" dirty="0" smtClean="0"/>
              <a:t>Build new block, functional TB, interfaces to main system (Wishbone protocol)</a:t>
            </a:r>
          </a:p>
          <a:p>
            <a:pPr algn="l" rtl="0"/>
            <a:r>
              <a:rPr lang="en-US" dirty="0" smtClean="0"/>
              <a:t>Integrate the new block with main system</a:t>
            </a:r>
          </a:p>
          <a:p>
            <a:pPr algn="l" rtl="0"/>
            <a:r>
              <a:rPr lang="en-US" dirty="0" smtClean="0"/>
              <a:t>Lab testing and debugging</a:t>
            </a:r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milestones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he-I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02045"/>
              </p:ext>
            </p:extLst>
          </p:nvPr>
        </p:nvGraphicFramePr>
        <p:xfrm>
          <a:off x="1524000" y="1397000"/>
          <a:ext cx="6096000" cy="1651000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333[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180[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</a:t>
                      </a:r>
                      <a:endParaRPr lang="he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 smtClean="0"/>
                        <a:t>90[</a:t>
                      </a:r>
                      <a:r>
                        <a:rPr lang="en-US" b="0" dirty="0" err="1" smtClean="0"/>
                        <a:t>deg</a:t>
                      </a:r>
                      <a:r>
                        <a:rPr lang="en-US" b="0" dirty="0" smtClean="0"/>
                        <a:t>] </a:t>
                      </a:r>
                      <a:endParaRPr lang="he-I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zoomx1.5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zoom x2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Zoom x1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[1,1]</a:t>
                      </a:r>
                      <a:endParaRPr lang="he-IL" dirty="0" smtClean="0"/>
                    </a:p>
                    <a:p>
                      <a:pPr algn="ctr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Point </a:t>
                      </a:r>
                      <a:r>
                        <a:rPr lang="en-US" dirty="0" smtClean="0"/>
                        <a:t>[200,200]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19411"/>
            <a:ext cx="2460104" cy="18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G_20130604_214325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6" descr="IMG_20130604_214325.jpg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32" y="3519411"/>
            <a:ext cx="2471740" cy="185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3492142"/>
            <a:ext cx="2508097" cy="18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03648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3377775" y="1340768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5538015" y="1336204"/>
            <a:ext cx="2160240" cy="1872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1691680" y="5661248"/>
            <a:ext cx="4536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DA2BF"/>
                </a:solidFill>
                <a:hlinkClick r:id="rId5"/>
              </a:rPr>
              <a:t>Demo Video</a:t>
            </a:r>
            <a:endParaRPr lang="en-US" sz="3200" dirty="0">
              <a:solidFill>
                <a:srgbClr val="2DA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1" grpId="0" animBg="1"/>
      <p:bldP spid="11" grpId="1" animBg="1"/>
      <p:bldP spid="12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Top down design</a:t>
            </a:r>
          </a:p>
          <a:p>
            <a:pPr algn="l" rtl="0"/>
            <a:r>
              <a:rPr lang="en-US" dirty="0" smtClean="0"/>
              <a:t>Pipeline</a:t>
            </a:r>
          </a:p>
          <a:p>
            <a:pPr algn="l" rtl="0"/>
            <a:r>
              <a:rPr lang="en-US" dirty="0" smtClean="0"/>
              <a:t>Test bench</a:t>
            </a:r>
          </a:p>
          <a:p>
            <a:pPr algn="l" rtl="0"/>
            <a:r>
              <a:rPr lang="en-US" dirty="0"/>
              <a:t>Results comparison with </a:t>
            </a:r>
            <a:r>
              <a:rPr lang="en-US" dirty="0" err="1"/>
              <a:t>Matlab</a:t>
            </a:r>
            <a:r>
              <a:rPr lang="en-US"/>
              <a:t> </a:t>
            </a:r>
            <a:r>
              <a:rPr lang="en-US" smtClean="0"/>
              <a:t>(Golden Model)</a:t>
            </a:r>
            <a:endParaRPr lang="en-US" dirty="0" smtClean="0"/>
          </a:p>
          <a:p>
            <a:pPr algn="l" rtl="0"/>
            <a:r>
              <a:rPr lang="en-US" dirty="0" smtClean="0"/>
              <a:t>Components documenting</a:t>
            </a:r>
          </a:p>
          <a:p>
            <a:pPr algn="l" rtl="0"/>
            <a:r>
              <a:rPr lang="en-US" dirty="0" smtClean="0"/>
              <a:t>Working on lower resolution during simulations</a:t>
            </a:r>
          </a:p>
          <a:p>
            <a:pPr algn="l" rtl="0"/>
            <a:r>
              <a:rPr lang="en-US" dirty="0" smtClean="0"/>
              <a:t>design with generics parameters (change resolution)</a:t>
            </a:r>
          </a:p>
          <a:p>
            <a:pPr algn="l" rtl="0"/>
            <a:r>
              <a:rPr lang="en-US" dirty="0" smtClean="0"/>
              <a:t>Synchronize files via SVN.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methods</a:t>
            </a:r>
            <a:endParaRPr lang="he-IL" dirty="0"/>
          </a:p>
        </p:txBody>
      </p:sp>
      <p:pic>
        <p:nvPicPr>
          <p:cNvPr id="12290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833" y1="87179" x2="50321" y2="83333"/>
                        <a14:foregroundMark x1="63462" y1="86325" x2="63462" y2="86325"/>
                        <a14:foregroundMark x1="53846" y1="85043" x2="73718" y2="87179"/>
                        <a14:foregroundMark x1="73718" y1="87179" x2="83333" y2="88889"/>
                        <a14:foregroundMark x1="78846" y1="86325" x2="86218" y2="8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(1) 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/>
            </a:pPr>
            <a:r>
              <a:rPr lang="en-US" sz="2600" dirty="0" smtClean="0"/>
              <a:t>Working with fractures </a:t>
            </a:r>
          </a:p>
          <a:p>
            <a:pPr marL="109728" indent="0" algn="l" rtl="0">
              <a:buNone/>
            </a:pPr>
            <a:r>
              <a:rPr lang="en-US" sz="2600" dirty="0" smtClean="0"/>
              <a:t>First version of  addr_calc used fixed point package.</a:t>
            </a:r>
          </a:p>
          <a:p>
            <a:pPr marL="109728" indent="0" algn="l" rtl="0">
              <a:buNone/>
            </a:pPr>
            <a:r>
              <a:rPr lang="en-US" sz="2600" dirty="0" smtClean="0"/>
              <a:t>Problem</a:t>
            </a:r>
            <a:r>
              <a:rPr lang="en-US" sz="2600" b="1" dirty="0" smtClean="0"/>
              <a:t> </a:t>
            </a:r>
            <a:r>
              <a:rPr lang="en-US" sz="2600" dirty="0" smtClean="0"/>
              <a:t> occurred during synthesis.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 with regular std_logic_Vector, with relevant adjustments.</a:t>
            </a:r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725144"/>
            <a:ext cx="2160240" cy="1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0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(2) 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2"/>
            </a:pPr>
            <a:r>
              <a:rPr lang="en-US" sz="2600" dirty="0" smtClean="0"/>
              <a:t>Trigonometric calculations (sine, cosine) </a:t>
            </a:r>
          </a:p>
          <a:p>
            <a:pPr marL="109728" indent="0" algn="l" rtl="0">
              <a:buNone/>
            </a:pPr>
            <a:r>
              <a:rPr lang="en-US" sz="2600" dirty="0" smtClean="0"/>
              <a:t>planed to be executed by VHD process,  consumes expensive hardware resources.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calculate Cos/Sin by software (Matlab).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0041"/>
            <a:ext cx="187220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36" y="1772816"/>
            <a:ext cx="1362863" cy="121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(3)</a:t>
            </a:r>
            <a:endParaRPr lang="he-IL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3"/>
            </a:pPr>
            <a:r>
              <a:rPr lang="en-US" sz="2600" dirty="0" smtClean="0"/>
              <a:t>Timing issues- synthesis </a:t>
            </a:r>
            <a:r>
              <a:rPr lang="en-US" sz="2600" dirty="0"/>
              <a:t>timing </a:t>
            </a:r>
            <a:r>
              <a:rPr lang="en-US" sz="2600" dirty="0" smtClean="0"/>
              <a:t>results did not </a:t>
            </a:r>
            <a:r>
              <a:rPr lang="en-US" sz="2600" dirty="0"/>
              <a:t>meet the </a:t>
            </a:r>
            <a:r>
              <a:rPr lang="en-US" sz="2600" dirty="0" smtClean="0"/>
              <a:t>requirements.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break arithmetic calculations into parts (piping).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sp>
        <p:nvSpPr>
          <p:cNvPr id="2" name="AutoShape 2" descr="data:image/jpeg;base64,/9j/4AAQSkZJRgABAQAAAQABAAD/2wCEAAkGBhQSERUUExQUFBUUFxcUFBcXFBcXFxcXFBUVFRgXFxcYHCYeFxwkHBUUHy8gJCcpLCwsFx4xNTAqNSYrLCkBCQoKDgwOGg8PGikkHyQsLCwsLCwpLCwsLCwsLCwsLC0pLCwsLCksLCwsLCwsLCwsLCksLCwsLCksLCwsLCwsLP/AABEIALcBEwMBIgACEQEDEQH/xAAcAAABBQEBAQAAAAAAAAAAAAAEAAIDBQYBBwj/xABAEAABAwIDBAcHAgMGBwAAAAABAAIDBBEFITEGEkFREyIyYXGR8AdCUoGhwdEUsSNT4RczYnKCkhUWNENj0vH/xAAaAQACAwEBAAAAAAAAAAAAAAADBAECBQAG/8QALxEAAgIBAwIDBwUBAQEAAAAAAAECAxEEEjETIUFRYSIyUnGBofAUQkOR0bHxBf/aAAwDAQACEQMRAD8A8djpHHQIuLCCdSAk/ETwyUTqpx4lBbmxldNeoczDY29p32T+mgbwv9VUkprgo2Z5ZbrJe7FFycdaOyzzUMmOvOlh4BVSQClVRRDvm/EOdXvd7x8/woi8njf5qNqeuwkV3N8sS4upLicHLJWXUl2TsIS6Fyye1q4lIQTkg1dsqlzi6u2XQuJSEAupALqgukJNcE6y6AoLYIiwqNwKKDUtxTko4ASnhiUwhTgFzkRGvHJLDKW9lzh4EhHRY1KPeDv87Wu/cXVculCcU+Qyk1wWo2ibo+Fh72EsP3CmGKwO0MjO51nj9lnpmKNriFHRi+CetJPuaCShjk0Eb/DqnyVdVYAzk5nyuPMID9QeSIhxiRuhPgcwpUJx4ZDnXL3kCyYIfdId+6DlpHN1C0LMaa7tsHiMlNvxv0dbucrq2cfeQN0Vy91mT3Elq/8AhTOTfNJW/URKfo5GbXQuBdujCokkl3dUEnA1dDE5kRJUzafvUORaMGyGy6p+jaNSnCVo0F1XIVQ8wcNThCeSJbU8mpwledGquWWUUDilPJSx0BKkEMp4HyREeEzu4O/ZVc8eKLqHowZuHHmFKMPHxBFt2VnJ0Pmio9i5zwKG7Y/EFjVL4SsFC34vqE8UbPjHmrqPYObkpv7PJeJshu+HxBFVL4TOOp479seaeKaL+YFoW+zWTmu/2bS8/oo69fxHdKfwozwpIv5g+q7+iZ/Mb5q9d7O5RxUEmwcwXdaD/cT05/AUz6EcHs805uGO5tPgQjn7FzjgmN2Ynab2V+pHwkV2S8YgjsPeOBUfQHktIaeQNF2m/chZJSODh8lRWthXTEoZ7tGYUDCTrkriWYuIvbvyCLxTGGFgHRA256WtwtmETe+ywBda7vJSLqcK2E6xub/lcD9CkBEdJHN/zN/BV/mmU7eDX58xiaQFK+kJ7D2P8HAHyKhdSSNzc13ll9Fyx5nPPkd3Al0YTBKndMp7kdh+4OS7uDkmdIl0i7ud2JN3vPmkmb/ekowcVjY04MCmioXu4I+DAXHVFlZFcsXjVJ8IrAQnC50C0VPgLRqu17o4QMsyg9dN4isjH6dpZk8FJFQSO4FGw7OvdqtBhsgcwOta+isGvAS89TJPCQxDTQfdmfg2RvqVYM2WjaLuKtmToPE5i4taOJF0DrWSeMh+jXFcBFNs7DYG2qPiwqEcAoWPyUgKXc5PljCjFeAZHBENGhRVle1lg1oudMueija5RikvIHnQeSr8yz9C9inyGWakFR3IGJynaUNosFtmPNV1ZWufK2Np73HuCDxzaeGkb1zd5F2sbbeP/qO8p2y1e2oi6cN3XOLmuF723TwPkrbJKO9rsD3x3bE+5oGO71ICeaiYpWILOY4Rqrlc6WYMYSA3N5/YfNXFrhRUVC2MEDO5uSdSVKeCucDXUSjfQI8JwAUZI3spZcOHIeQWKxDHW/qv08UfSG9iRwPFbnaZk/QOFM0OkdkLkC3M5qj2H2LNM0yTC8z9dDug8PFM1OKi5SfyRSdkm1FfVkMmBA6tCAqtnWkWLMlvX0QKgkw9UVzQX2GeZT7IM4bw8DdV82yR91/mPwvTK6kaxrnvs0NBJJyyCz9Fhr5j0zrtYRaJhyJb8bxzPAcAm4ameM5AT09b7JGGl2amGgDvAj9ihiJ4v5jPO34Xo82FlBSQuajLVt8pME9Il3i2jDjFie21j/EWPmE4TQu+OM/7h+Vq56OJ/biYe8Ddd5tsq+bZWB3YkfEeThvt8xY/uixurfmvz88AUqbFw0/z88SkdR37Dmv8DY+RQzo3NPWBCtKjYyob1mBsw5xu3j/tycPJVzquRhLX3y1a8Z/XMJiMlL3WmLyzH3k1/wAGb66nfrGfBbwdkuK3fyI3LzX3NHTnqg2tcKfpEBG+wA5LpfxKRccs0FLAf+oCqMYp3SuFtAU51e0cVCcfYFeEJReUgdk4NYky4oxusDeQRjHrMxY8XODWtzK0VMDYX14oNsHHuwldkZ+6FsKlaOPFRMCmYlmMIkCnYoA6yIZohsIhwREQULETE1QywS1qoNs9pjSxtbGR0smnHdbxdbjrYeat6qvZE0ue4AAXXkeO4s6pnfKeOTRyaMgP3TOko6k8vhCmsv6UMLlgk9Q57i5xLnE3JJuT3leney55/SvB0Eht82t9fNeY00Be4NaLkmwHEk5W+q9wwDC20sDI8rtF3Hm49o+uATevmlWoCGgi3NzLUBStCpsSZJI0COQxZ5kNBNuWeiosdwt0VK+R9ZOC0GwuAC46CwFzcrIhBSeMmrPMVk2zp2t7TgPE2VbVbX0kfanjuOANz5BeFS1b39p7neLif3Wr9nmyJqpelkH8GMjwe7W3gMrp+WhjXFynIz46t2S2wievUtSJGNe2+64XFwRke45qULrWobEMSigYXyvaxo4k69w4k9wWall9hzISugrKf83Tz/8ARUr5G8JZT0cZ7wDm4KGohxhwuH0jf8IB/dzSi9F/uaXzYNzXh3NklZeTVftAxGkl6OoZGSM7OZa45hzDYjvC0GA+1SGZwZM0wOJsDfejJ8dW/MW70SWktit2Mr07g1fBvGcP1NTieDNn3N8ktY7eLMt15Gm/lcgHO2ilfTBEh181y6VbeMDKeCrmokDPhwWgcENLCpUsBVPzMTjTGxAZFz3G0bB2nn1qeCrocKkZd0hu52oB6re4D78Vsf8AgzBK6U3c9wtdxuGtHutFshx702opQUyrcLCI6e55ZkQ4tN8we7JTvxDfFpmsmH/kbc/J2o81aVWGgqpqKEjvCIpJlXFoGdgdEc+jmbfg2QWHhcXXFwyWySRsz+J/2B2V/Cv6KpqcWX1XGoTEsREYsM3HT+qYSbeEClJRWWQ4pUMY3dAFz6uqSNhcbDUpFxe7mStPguEdGN53aP0TTapj35M9J6ifbsifBcIEYu4dY/RWU8jwOo3ePkntCdJOGNLnGwGqzJTcpZfc1YwUI7UVeIYlURM3y1gHjdUUu007vet4BRYzi7p3cmDsj7lEbPYCZ3XdlGNTzPIJ+NcK4brEjOnbOye2tss9m6CWd3SSPduDTO1z+FtmhQ08QaAGiwGQHJTtCyrbepLPga1NfTjjlkrGoTFMZEXVAu4qaoqBGwuPD6ngP3WJxPEO092ZK6mrezrbNiAdo8WdId0kknN34VGF2SQuJJ1KLwfDXTytjaM3G3h3rcilXAwZylbP5mx9m2AXcah4yblHfi7ifkPqVvpX3NuA+yjpqZsETY2DJosPuSkxedvtds3L+j0FFSqgokjnAAkmwGZJ4AaleUbZ7Umrk3WZQs7A+I/GR38OQVtt5tVvXpoj1R/euHEg9gHlzWLpaZ0j2sYC5zjutA1JK0tFptq6k/oZut1G59OH1/wsdmsAfWTtibcDV7uDWg5nx4AL3jDqBkEbY4xutYLAfc8ydVU7IbMtooAzIyOzkdzPIdw/J4q+SWr1HWlhcINp6enHvyyl2m2j/TNa1jDLPKd2GMA5nmTwaPXGwWD7HFzhPXOFROcw05xRf4Wt0Pj/APVpwE9LqzbHEefF/nAVxy+5wBdKSExTE2U8TpZDZrRc9/cOZPJDSz2RJ5x7ZJW79O0dsNe4890loF/m1xXnJVjtDjb6uofM/Le7I+Foya31xuosIwmSplbFGCXO8gOJJ5Beloh0akpeHJjWy6lj2nsPs4q3yUEZfclpewE6lrTl+PktMg8HwttNBHC3RjbX5nUn5m6MXnbZKU3JcZNqCaikxpKY8rrioXFDCJDJGod7LqZz0wqQqA5IlXV8Lt07oBJ0uriRqHkYiRZbkyH/ACyDm9zi45usbC/cF1aQw+HkUkfrS8wXSh5HmNfiIjFh2joOXes+55c6+pK4+QuNzmSr/BcK3eu4Z8ByW57NMcvkwW5XzwuCbBsJ3AHO7X7f1V0wKNgUw0WfZNyeWalcFBYQ8yBouTYDMlY/G8ZMzrDJg0HPvKkx3GekO4w9QHM/EfwgsLw107w1v+o8AE1TSoLfMR1FzsfTh/6T4Jgzqh9tGjtO+w5leiUtM1jQ1osBkAh8OomxMDGCwHmTzKNjCQ1N7tfoP6ahVR9SYBPamgIPF6/o2WHadkM/MpaKbeENt4WSsx7EN526Oy36lYrE6zedYaBWOK1u62w1KoVs6apRWTE1Vu54OtC9P9nmA9HGZnjrOyb3BYvZPBDUTNFuqM3HuXrUzgxoY0WFrfIJXX3fxx+ofQU/yP6HHzbxvw4LM7Z7U9Azooz/ABXjX4Gnj48B80bj2OtpYi85uOTG8z+B9l5TVVTpHue8kucbklB0mm6j3y4X3GNZqemtseX9hhK9Y9m+x/QtFRKP4jx/DB9xh49znfQZcVnPZ3sf07xPKP4TD1QdHuH2C9eCvrtT/FD6/wCCuko/kl9P9OpwTE9pWQaDHALqhqaxkbS57g1o1JIAWC2g9qIuY6Npe7TfIyv/AIW8UauqVjxFApSUVlmvxzaKGkYXyuA+Fozc7wC8a2r2vlrpOt1Y2nqRg3Hieblb0WxFbWv6Wdxbf3n6+Ab9slucD9n1NT2du9K8e8/PPuGgT1bp03dvdL04QvONlvbhfdnmmz2wdRVEG3Rx/G4Wy7hqV61s9sxFRs3Yx1j2nntO/A7lbAWXCUtfqp3dnx5BqqI18HU0lIlRvelRhIbI5QvKe5yhcpQRIaSmuK6SoXFSEOuco3JPKgfIrJEjgPVklD0ncfp90l2GQeSYNhl+u7TgPutA0KKNSsWxZNyeWZdVarWETNCoMexm942HL3jz7gpMaxfdG4w5nU8hy8Vn4oy5wAzJNgjUU/vkL6i/9kSWkpXSODWi5Pq/gFvsIw1sLA1uurjzKEwPCRC3PN57R+w7lbMS2pv3vauBjS6fprc+f+E0anjChjCnYUgx9D5JA0EnIDNZHE8Q33Fx04DuVrj1boweLvwsdi1X7oTumqz3FdTbtRX1dRvuJTIoySAOKYFpdk8CdM4uFhYZE5i/D5LTsmq45MiuDtng2+yOEing3iOs4XRFbiLWNdI82AufXris9WvxFvVvE8DTdAWaxaGsk/vWvIHADL6LIjR1J7pSXf1NiV/SjiMX/QFjeMOqZS92mjW8hwRWymzjquYMGTBm88m/kqofA5vaaR4hesezmaBtM0Nc3pCSZATZ187fRP6mzo1ewvQzqK+tb7fzNhQ0rY2NYwANaAAByHr6osIbpAMyVmdoPaLDT3aw9I8cBp8yvPxhOx4iss15NRWX2RrZJg0XcQAOJNll8T25FzHSRunk0uL7g8TxWPw/aplXKf1spbH7sbSQ0+PNeg4RiNGGhsLowOQtdHlT0ffTb+39lIyU1mLM23YuqrHb9bLZvCNvD7LV4RsvT0w/hxgH4jm7zViycHQg/NOL0Od0pLD48lwcoJPPiPumdIOazW1G2TKcbjOvK7JrRwPep9k6B7IzJK4mSTrG/C/AclVwajuf09SVjgvrppckSo3PQyyRxz1GXLpKicVYIkJzky64mueuL4OPKiJXS5QverJFhsstkBLWt5qSrZvC3rRU8mEA6uKNFLxKSb8Ao4pH8Q8/6JLI1tM0PcA7Q80k4qE1yxZ3S8vuBT1crT1Y94c7/ZBVWMS2tu7nyN1fNUjW31TKnFcxFJVyfEmYcm+v9VptlKNtjJkXXsO4cUdJhET9WD5ZIduzO6bxyuYrzvjOO3OAVemnXPdyaBgUrFBFkBc35kpzq+Nur2j5rNab4NNdg1ibUVG4wu8kAcfhHv38AqjFtomPNm3sO7UqYUyk+CJ2xiuQavq7XcdSs1NJvElF4hW7+iCC2aobUYl9m9k9FTF7w0cV6zgdGKeAZdYhef7MOYx4c8Gw42WtqNqYnGwJAHckNY5Te1LsaGijGEdz5Za710Zh8NzfkqOnxqI+8EXim0scEPVcC4jKxWe4SfspdzR3RSy2F7RYjTRsPSNY420IXls1Y104dE0xgkaHvQuI4k+Z5c4k8hwHcpcIpS+VoHMFa1GnVEG2+5j26h3TUYrtn6nqeJYLJUQRtEzmDdAIHH5rK1XstnGbXNd9F6BRMsxo5AK5iGQWRDU2Vdos0rqYT95Hh1VsRVR/9snwVZLQyxnNr227ivoctvqh58Njf2mNPyTMf/pT/ckxN6OvwbR4PTbQ1EZ6sjx4n8o2XbqqLbdJ+V6lW7DU8nuAfJUU/suj3gQTa+iKtXp5d5R+x3QuXaMyn2C2fdPL0813AHK/Fep71hkgsOoWwxhjRYBEFyzr7XbPP9DldeyOBznJhKaXJpd69fJBCpCLlGukpj3KS6OPeoiUiVG5yskWOPeoXvSe9Cyzd6ukQKVyq8YrhGwniVLVYgGrE7SYvvGwKboqc5egtfcq4tlVU4kS8m51SQPrT+iS3FBHn3ZJvk1TsRYON/DNJuIuPZjcfHJTwUbRoAi42LNcorwNhKT5YEw1DvhapmYbI7tSn/Sj2BSsQXY/BIIq145Ao8Dbxc93+pER4JF8APjcooJ+/ZCdk34hFCPkBVsMcbMmNudMlma+UNByHkrTE6y5PdksvXz3Ke09b8RHU2JLsDOdcorDKMyPAQjW3W32Swq3XKavs6cMienq6ky/pKFkUQFhfiojQxnVg8lPPLc+CDr68RtJPyWGt0n25ZvPCQDjMUMbD1RvLD1Elzxsi8UxIyOzKAaLra09ThHu+5iam5TeI8Do4yTYarXYFhEsVpA26g2VwLfcHHRemUVMAABoPXr5JPWarHsIb0emwt8iroNoXD+8YQPBaKlxuN4ycnGjaRmAgajZ5h7OR7lkNxfhg0uz5LpkgOhT95ZV1JNF2SSOSnp9oyMnghRs8iu00JKY56Ehr2v0IUpeq4O2ji5Mc5NL00lSWSESuXSJUbnriw4vUTnJEqCSUDirJEjnPQ8s1uPqyGqK8BUlbjPAFFjBy4KymkWdRXgcVSVuM8AqyorS7igp5bBO10LxFJ3eQzEcWPNUE0pcblPqZLlRRtubLVrgoIx7bXNnRESkruDDhuhcVXci60zL1gREYUUYU7AsyTNdIeApWBRhPaUJliVqBxGrsLBEyygBZzEKq9yiVQ3MpZPagHEargqYlSVE28U2KO5stiEdqMSye+QfgtCZHjJejRsEcYaFR7M4duN3irOefMlZOps6k8LhGxpaunDuKaoDGklYjG8WMjjnkEZtDjF+q0rOOKa0tG32mKazUZ9iIibq1wXCzI8IOipS9wAXomAYSGNGWaJqbunHC5B6SjqS3Pgt8HoAxoAC0MLLIakgsESvPSluZu4wsE4cu7yh3kt5UK4JnG6CqqBj9R+fNT765dcSkZ+pwp7DdhK7TY05uT1fEIGtwxr+4oiln3jsE9PWtfoVPdZaamfEckXSY1wd6+a5w8UdkuS5RveAhZcSbbJU9bjIzzXRg3wS5JFpU14H5VJXYzbiqirxUu0VdJNfvTten8xad3kGVOIucgnyLgaSjKegJ1TXswQDLkBiMlAYlJZaGoYGNWQxKouSi0+2xfUPZEDc65R+GU9zcoCJtyr3DqY6pq2WEJ0R3SyXEbhYfhcTOgKSz+xqhbEQ1DsKnaUGQWJIuF9k3eQ1ZPYKFHLJbwD4hWcFnMQqeCMrZ9VSTSXK0qK8GXqLcjFc4FQbzgVV00W85bfBaUMbdTqbNkcIppKt8sss3HcaGhZ/G8V3RYKfFcSDQc1kKqpLzdK6ejLyx7VajYtq5I5H3NyuwxbxsmMFytBgeGXINk/ZNQjky6q3ZLBbbOYRxIW4w+m9evWSrsOpbWCv4G2C89fa5vJ6KqChHCCGFOUV13eSoUkulvKK6V1xxJvrm+mXXC5ccP6RNL0NNWAKqq8YtxV4wbIykWNbO0i2vr160yGLz7puEqzGCdFUz1V9SnqaWu7F7LFgRxxwyuonVu9xuhZod7RchpCCntkUJ75sJzKLp8OJRmHU4IVoIw1LTtx2QaNfiypNNuqF2IFqsat4IVLUUt1MMS94mWY8FfieKlyoZCSblaQ4RdDy4Qnq7IR7IzrarJvLAsMp7kLU01OAFRwUm6VaQSlCue7gPp47Vhh6SjD0krga3ego9FIHJJLmWjwcfJYKprp11JFqXcDa3go6yZABJJacF2MextyL3BKO5utDW1O4ywSSWdb7VmGa1Ps1ZRj8SrS4oEFcSWjFJLsZFkm5NssMOpd5wW7wmi3QF1JZmtk+DX0UUo5NHRst65I9jl1JY8uTTQ/eS3kklUk5vJF9vXrkuJKcEkMtXZVlVidkkkaEV2KSZRVuLlU9RWk8SkktKuCQlbNgvSEoinoS5JJXm9q7Aq1u7st6XCwpKnDwBdJJIb5bhvasFeKrdOSnFeXBJJNOKxkFuecHLEqRkC6khtl0P3VC8BJJQjgd9OEwQ2XEkVNg2iS66kkuIP/Z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6" descr="data:image/jpeg;base64,/9j/4AAQSkZJRgABAQAAAQABAAD/2wCEAAkGBhQQERUQERAWFRUQGRgYFxIXGBkXExgYFRMYGRUdHRkbHiYeGBkmGhcYHy8gIykpLC4uGx49ODAqNSY3LCoBCQoKDgwOGg8PGi8kHyQ1LzUuNC8yNCktMjQuNTUsLzUwKTAsLC8pNS8pMC0vMCksKSovLSwsNS8vLCwsLDA0LP/AABEIAI8AoAMBIgACEQEDEQH/xAAcAAACAwEBAQEAAAAAAAAAAAAABgQFBwIBAwj/xABFEAACAQIEBAIDDAcHBQEAAAABAgMAEQQSITEFBhNBIlEyYXIHFCMzNFNxc4GTsrMXQlKRobHSFTVidILB0yRDkuHwFv/EABsBAAEFAQEAAAAAAAAAAAAAAAUAAQIDBAYH/8QAMxEAAQMDAQQJBAICAwAAAAAAAQACAwQRITEFEkFhEyIyUYGRocHwBnGx0ULhgvEUM1P/2gAMAwEAAhEDEQA/ANxooopJIoqv43xtMJGJJAxzMFVVF2Zm2A7Ukcx52+DlV44MYxKGS+aKdWI8ZzWyHtrYLYj0azyziPmUQpKF1QRc2B9ba2HGwz/at+P88AR5sI6kLIEllKlumCNGC6ZgSCAdtKmcncwtOnSxDDrqM2X9Zo2AKOQNFuGGm+x70qYfCGch44R1V+AxmFFlDC9g6jRQdL32BA+1w5e5SXCsJDM8jqnTUkBQqZs1gBvr3JNZYXyvk3uHp8/BROripIKcx/y4cXefd5AggjIKv6KKKJLnEUV4zWFybAd6yn3QvdG6mbCYN/BtJOp9LzVCP1fNhvsPOq5JGxt3nLZR0ctZKIohn0HMqRz57po8eFwTG98r4gEWHmsZGpPYt27XOod+Tv7vwn+Xh/KWvzvX6I5O/u/Cf5eH8pazUszpXOJ5I5tzZsVBDCyPJO9c8Tp8AVxRRRW1cuilfndJrQuvUOHQucRHDIsUrApaP4RmQLGDfN4gdR9jRS5zpy9hcVAzYsNZVKh1DuyFjbMsYDAv68ptrWmlcGytJ/F9caXCZ2i+XIPGlngaM4hZZYGbqASdUxh3YxqZf+7ZRbP3saaKzflvjEi4lcRKjFcS4wiyOFgC9MyERx4dMzekDdnItY6C2ukVZXRbkpI0Of35HvF0zTcIooorEpIooopJKFxfhEeKjMUy3UkHQ2II2II2pQ4byc8skySxyRYd0tkaUSv1QRZ1JvsL66X2tbSnyiqZIGPIJW2CulgYWMOD6cwNL87KPg8CkQsg1sAWOrtlFgWbdjbuakUUVaABgLG5xcblFKHup83ScMwDTwJmkYiNWNssZYHxEH0iOw899BTZNMqKXZgqqCSxNgABckk7C1fn/wB2Hnw4/JBCre945A2a3idhoGI3A1OUfaewEXPDdVfDTyTXLBganuVlz17qnviFYYy0cRUdVm9OQgDMvhuAlzbfxfRukjiEeXPnGXzvUHGY34Qg3Xpxll0N2JGv0gDT9/lVe1hggNCWNtO12vY/uoW5pmIc7iR6ru6eVuzg+KCxDWuJvqS2wzniSbC2g5pkEgvluL2vbvav0Tyd/d+E/wAvD+Utfl7DxgYo2HoRjN9Pn66Z+DYvFwYHCY+HFP1pcQcNAhzuGjY5chDSdMKCugyj0V10FrKYtiJudbe6F/UVQ6dkZIsQ548rL9JUVknGeOY6HFQcI/tEeOGR5MUIT74GrZNM5BOn6gFh20rvHc7cUgTBGRYBLipuj72EeYuttZQwm1UeEj0fS10tWkVcJtnX57Lkt0rWKKy/Ae6LjCOKK4whbha3DjqLGWuxCnxEtojDsc1hqDcMnuZcVxOJwEc2LQh5BmEhYEyBySGygDpi1gB5WrS1wcLhRVLzZwsQYzqQJJCzxs6S4fDCeV5iW6gu2kWmW+2fNuMtO3AMcZsPFI5QuUXqZGV0D5RnAZdDrfaofN+GkbD9SGUo+HPVGjsrZUYEMiauNcwWxuVFKfJvGYMG/vREMfWeICNrdZssCxMwgiDNHqisxlK3uxNrUXLTU04Iy5vn5/bPHwCr0K0iiiihKsRRRXMhNja1+19r9vspJLqilvg/NYmiXFSPGiPCZOjZjMrRNln1vZ1DFV0UanvcV5/+1V26ccL9XrdARy2i8XRMtydfDYEDzINtASG3go7wTLVbzDxsYKBsS6lkjK57EAhWcKW13te9tzS1xvnWWCS5iMYiigleJwpBWWVllBcH0lC2W27X0YEWyPjnMc+JZ0kxMkkRdgA5tdQ7mIsg8IYBhsB28r1TLO2MLXS0slU6zBjv4fPbKYud/dBfH3hjBTDqdBfxS2PhL+Q7hftNzYBRriFrgX37/TXdBJZHSOu5es7NpoaenaIRYHPM37+f4XhX1V8XwKMoQouUagW0FfemDlzAhCcRIMwRWugUO6Ep4HaNt0sSQdrgXsKzyTdE3eV1SY2sJe0Hl38vFVvEeURCq4jMrSMt2jU6qoRWXvZrh127/RUvB8v4s4XBxR4CbOrR4nDSrIkmFU3V2zg26Za9znL2t4dCQJHMXF2X/pIZD0UAGW6tYkhmXOBdlDW9Vx3sK1jlH5BhfqIfylqllVKyIOfm5x9s2/1nHFcPt5jujic4AXLjgW1trjXz+5VLzBynK2LTiWHkRZVjeOWOUFkMRS9lKWIYNfXX0vIAFM4LhZZsTwpXdOlhMzKxupu8SERga6eHTXzHYCtexnxb+y34TWS4JbxR+xGdNCCFUgg9iCAQfVWdtS9rRfhjwIP7XnW1611G+J40JNx3jC8h5UxqDjcQwweTHhXRVkX0WnmsQTvpfQ2O3npqPIKOvDcKksTxPHCiGN7BxkUC5AOl7XsdddbGqrknixnxEnU+MSCJWOwfLLN4h/5C4GxPrF3Suuo3l8DXFEmSMlaHsNwdEEVmmDwmMwuL6GEjMeHSXKsCxKsRT4ImSSUjNIGj6oDAgh0UEnvpdFE4KjoriwIPfonIuiiiisykuZL2OW1+19r9r+qstkmleGGR5JJhiokmkgfxfC4LEK+JjRBexKNJ4LbxWsb2GqVEw3Coo3aSONVZ9yBa9zmOg0uSbk9zvUSLqLm3Wb4zAoySLGv/AEy4lkSVdIehxGHpvkI8NkmYHw6AW3Jq1x/CHiLY3FyrCYY4Phb5upiMMXCyZRrkdJChQWbxEDzpo5mx+HgwzPirGMW8B1LMCGRVHdsygj6PIVh3NPNEvEJurJoq36cV7qgP82Pdv9qzTStiGdUV2VseSvksMNGp/XNcc0cxy8QkV5mBEWYRhVyWVmubi7a2AG52+kmptXtFB3vLzcr1SlooaVgZE2wHn4oooqw4HhkeS8yuYlBLlASVGU2OgNtfPSqXu3WlxWiR4Y0uPBSuXuEB2E06kQKSC9vBmAFgxBuFuQCwvuPOpvGOMGG0aKFkClDe7NEpH/alv4o2VtA1yo2NezcZXDp01ijkVhmglDNdVLswVl/WyuTobaqDrpSvWNkZmeXv04D56+Wl7j44nVEhkk7I0H9X87/bS9yt55R+QYX6iH8pawat55R+QYX6iH8pasq+wPuuf+qtIv8AL2VjjPi39lvwmsmwHxUfsJ+AVrOM+Lf2W/CaybAfFR+wn4BQ49heOfVHZi8fZTMJi3hkWWI2dDp5EEjMp/wsBY720O4Fapwbi6YqFZU0voyH0kYekresfx0OxrJ6suXuOHBzZ7npPpKup00s4A3ZR5brfcgWLbLruhd0Tz1T6FC9jbR6B/QyHqnTkf0fnFapRXMUoYBlIIYAgg3BBFwQe4tXVdYu4RRRRSSRVTzLzLFgITNMfUkY9N28gP5nYCvlzVzbFw+IPJ4nfRIgRncjf6FF9SdNu5ArDOP8flx0xnmOuyoPQRb+iv8Audyf3DNPUCIc0c2TseSvfc4YNT7Dn+F3zDzLNjpOpO2gvkjHoID2HmdrsdTb7Kq6KKCOcXm7l6fBBHTxiOMWARRXgqXw/BCZinUVDYlc2isw2W+yk+Z0qDiGi5WSjq3TNdI/QWt5A+l7HuIN15w7h7TvkUgaElmNlAA1JOwHrOlNcb+8I2+MdYsRaxHRYuqG+vjDxMgAIIB1Ft6+eBwceCBd0MkkXxyo9mRZBYo0bLZ1IbKWUnU9tCazjePIX3sx6qJZsPKT4kRwDb1+EAEHYr6rUMe41D90dj8/Md2DfPGiR5q5Awdj88/x3XBvnjSSvmYkCwJJsNhc7VzRRRNGBhFbzyj8gwv1EP5S1g1bVyAxTCRQMSckULqSSSUmiDDfsH6i/wCnttVFTGXRFw4Eeq436qP/AFf5eyYMZ8W/st+E1k2A+Kj9hPwCtZxnxb+y34TWTYD4qP2E/AKFnsLxz6o7MXj7KRXmbW19fLvXtfCSMkMo7te97aX/AJ20qAF1zFHTxTOIkfu6dw1Oudba21PDk3cj8x9NlwshvHIfgn/ZY7J7J1K+W3cU/wBYuVuLW/8AVtrHtbzrQ+TeY/fCdGU3miAufnE2D+12YefkCK6rZVd0o6J5yNOY/pdVsfaIlvA85GnMe5HqEy0UUUbXQpd4vyDhMXKZ543Z2AF+rIAANgAGsBvoPM+dQ/0U8P8AmX+9l/qpuoqJY05IV7amZg3WvIHIlKP6KeH/ADL/AHsv9VA9yrh/zDfeyf1U3UU3Rs7gnNVOcGR3mf2lH9FPD/mX+9l/qo/RTw/5l/vZf6qbqouJ8dlScwRRRMEjjctJI6n4R5VAAWNtulvfvTiJpwGjyT/8uf8A9HeZ/aj4j3O8HIiRvEzCP0SZHzgeWa+Yr5Amw7VG/RVw/wCZf72X+qpX9u4r5nDffS/8FH9u4r5nDffS/wDBTtpQ0WDPRRFXOMCR3mf2ov6KeH/Mv97L/VS6/KuBbM2H4bPNHEWDSCZ1BKmx6YLXk18v47U1ScaxTAjpYcXFriaW+vl8BvS7wfmmXBRDCnDpnjJAXNLmcs1wQViZSTe+/wC7arW0wtcsRGkmme1zg5znC2N46G9zgg4xyF8qTFyTwgwJiSMkcg0Z55F1101f0tDp6qs1xOHC4aTCSKY4QsDBWuREwCxZr66OEtm18TftG9Hi8ZJJisPHJh8OqhXdMPnbpdS51JEOrgdrEb615ipHkxj2hw4Z4Ss2WSQp4mHTLHpgiQEAi1jt4haoy0bZI3Mta4TyRiQdZzibFwubgC9reNtRxxYp0xnxb+y34TWS4KQCOIE6siWHnZFvVjHiJ1YxyzGGYkgySTOY2zanw9Mx6jYZht2qHjMG+Gfos8Vo4ww1clgPCABkvm0uRtYE3rmZNhzsGlxniBw8cX/uy5/b+x5KgsEfWADzru8BYgkEEE20106t7r6UVCjx7ZQ7R2B7g3G+9t7VKkmVdWYD/wC/jQeWjmjcGkXJJGM5Gul/JcBUbJq6d4jcy5JIG6Q65bqOqTkd2q7rqGd43WWMgPGbqT6N7WsR3U7EeXrsa+aOCLggjzGtdVQ0uifcYIWEGSCS+Q4eYK1bgnGUxcQlS41Ksh9JWG4P879wRVhWTcE4y2Dm6wuUIAlQC5ZBcggd3FzbzBI8q1aGZXUOjBlYAhgbgg7EEbiu2oqsVMe9xGq9D2dXNrIt7+Q1HzvXdFFFbURRRRRSSRStxH5dL9Rh/wA3F000rcR+XS/UYf8ANxdWw9sJigm2pNgNydgBv9lUHDsTNjUOIixHRjZmEKiNWzBTlzSZhcgkXCraw7knSfzESMJiCt79KS1t75DtaqPlJcZ7xw/TbC5OmMudZi9rnezWv9FFgOrdUk5srnl7jBxMRLqElidopUBuA6Gxt3yncX7HvvVpelDkzqe/OIiUgnqRXy5hHmyPfKGN9svr0HqpvppAA6ydpuFGx3Do51ySpmANxuCD5gjUV8oeCQpG8SRgLKCGtcsbg9zc3F9PKpU84QXa+psAAWYk7BVUEsfUBUjCcCefXEDJH8wDd2+sYbC/6qn6SdhnfIGLS2aUN3A421tfF/slCfCzS5cKsyyRHOBM0ZYgxrmCh7gPJbTwHQA3IOlKr4/OjvJIXeRYxdtWPhF9ANxe1rVs/HcD8ADEniwxEiIoAvk3QdhmXMvbcV3BMHVXU3VwCDrqCLj+FcxtOulikaSLtNsaZBB9gtDp5JS25FgQSLWvZzX8Lalo8FjuKxaFemsi3NhYHW3c23t4T/GuJZgZLh1AAATMLi1tbfu/nWtYBb46W/aCH82epnFeXocSVeRTnQEK6syOL+tSL6i+tNQU7TAHX13uAOtr+jbeJQ6ipI6ZpjLj/PNg7L92/VODhu79nGyxvC4pQzXeMbaIdL99OxqT79T9sVsmB4dHAmSJco373JO5JOrMfM61ItTT7KZM/fLjw9BbmhlfseOrnMpcRoMC2gAHE8B3lYn79T9sUz8jc1LHIMIz3SY/B/4HN2Yeyx1Hkb+emi2otUqbZopn77HFNR7IbSSdIx55jvXtFFFFUaRRRRSSRStxH5dL9Rh/zcXTTStxH5dL9Rh/zcXVsPbCYodQQQdiCD9BFj/Clvg8E3D4/eow7zopYwyIyDRjcLIGIKEEkZhcW19VMtcTTKilmYKB3O3q+31bmie9YZ0VZF1V8s8EOFjfqMGlndpZSPQzvuF9Q2v3qxWRpGMcCh3XRiTaKPS/jYa5rbKATtfKCCZGE4VLiNXzQxfs7TuPX80va2rHzS2rDhsKkShI0CquyqLAfYKyS1Nz1VJrbKDwzgSwnqMepL86wFwO4RRpGvqG/cmrOiisZN1NFL/C06TSYbYQsCg7CKS5QfYQy/6RUnmPiTRIqRE9aQ+BVj6rkLbOcudAFAIuxYAXHcgUqycWnaKHF54xJ7597EsoRWiaRQcwDsFcOhCkFh4jbVqx11GaiA21GisZjKZOH/LpfqIfzp6vaQsNxqWHF4hGZJJsuEiQ5THHeeTEFS3ibwr6jc2tuauOF4zFNjHw8k8DpAiu5SMh7y5gsfpnLbIWvuQRoKsoYS2mbcjT5+UnDJTLRSjwaWLBQY3ErHaOOV7RrocsCKlgCbC7htfWK74XxjGNiI1lhIjkBzKUROnZb3VxMxkGbw+iN76bVsMRzZR3U10UUVUooooopJIooopJIpW4j8ul+ow/5uLpppf4hwKWXFNIsgSN4olLDWW8ckxIUEWW4lHi1ItoO4nG7ddcpioLTEt04kMkndRoFB2LtayD6dTY2BsbW/DuXgjCWZurINja0aewlzl9okt67aCfgsBHAuSJAq72G5PmSdSfWdakVKSUv+yQCKKKKqToooopJKFxLg0OJCieJXyElcw2uLG301AxPJeEdCnvZACWYWFsrMACwAtY6DbyFXlFSD3DQp7lIHC+EiaTEAQwmZ4YxL1FORpFxMwkJC2IuUDC23hq+4ZyhGsbrPHG3WZGaNAVhBjUKmUE5r2FySbkmp2F4P08XNiQ2k6RqU8mjaS5+0MunmvrqzqERdGzcv8AOCcuKrMDy1hoCxiw6LnUq1hoyncEHQ3tXvDuW8Nh2zw4dEa1swHiA8gTsPUKsqKnvu701yiiiiopl//Z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19526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(4)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4"/>
            </a:pPr>
            <a:r>
              <a:rPr lang="en-US" sz="2600" dirty="0" smtClean="0"/>
              <a:t>Resolution issues- high resolution simulations takes more than 3 hours.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working with lower resolution and diagnose the errors before high resolution simulations.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5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Problems during the process (5)</a:t>
            </a:r>
            <a:endParaRPr lang="he-IL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pPr marL="624078" indent="-514350" algn="l" rtl="0">
              <a:buFont typeface="+mj-lt"/>
              <a:buAutoNum type="arabicPeriod" startAt="5"/>
            </a:pPr>
            <a:r>
              <a:rPr lang="en-US" sz="2600" dirty="0" smtClean="0"/>
              <a:t>Resolution issues- failed passing simulations while upgrade to high resolution. Even though generics were used, it was hard to detect the specific errors.</a:t>
            </a:r>
          </a:p>
          <a:p>
            <a:pPr marL="109728" indent="0" algn="l" rtl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b="1" dirty="0" smtClean="0"/>
              <a:t>solution-</a:t>
            </a:r>
            <a:r>
              <a:rPr lang="en-US" sz="2600" dirty="0" smtClean="0"/>
              <a:t> update VHDL generics (on the main system-Pixel manager), update counters. </a:t>
            </a:r>
          </a:p>
          <a:p>
            <a:pPr marL="109728" indent="0" algn="l" rtl="0">
              <a:buNone/>
            </a:pPr>
            <a:endParaRPr lang="en-US" sz="2600" dirty="0" smtClean="0"/>
          </a:p>
          <a:p>
            <a:pPr marL="109728" indent="0" algn="l" rtl="0">
              <a:buNone/>
            </a:pPr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 rtl="0">
              <a:buNone/>
            </a:pPr>
            <a:r>
              <a:rPr lang="en-US" sz="1400" dirty="0" smtClean="0"/>
              <a:t>Image </a:t>
            </a:r>
            <a:r>
              <a:rPr lang="en-US" sz="1400" dirty="0"/>
              <a:t>Processing </a:t>
            </a:r>
            <a:r>
              <a:rPr lang="en-US" sz="1400" dirty="0" smtClean="0"/>
              <a:t>algorithms such as:</a:t>
            </a:r>
          </a:p>
          <a:p>
            <a:pPr algn="just" rtl="0"/>
            <a:r>
              <a:rPr lang="en-US" sz="1400" dirty="0" smtClean="0"/>
              <a:t>Image Rotation</a:t>
            </a:r>
          </a:p>
          <a:p>
            <a:pPr algn="just" rtl="0"/>
            <a:r>
              <a:rPr lang="en-US" sz="1400" dirty="0" smtClean="0"/>
              <a:t>Zoom</a:t>
            </a:r>
          </a:p>
          <a:p>
            <a:pPr algn="just" rtl="0"/>
            <a:r>
              <a:rPr lang="en-US" sz="1400" dirty="0" smtClean="0"/>
              <a:t>Crop Image</a:t>
            </a:r>
          </a:p>
          <a:p>
            <a:pPr marL="109728" indent="0" algn="just" rtl="0">
              <a:buNone/>
            </a:pPr>
            <a:r>
              <a:rPr lang="en-US" sz="1400" dirty="0"/>
              <a:t>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which implemented by software are:</a:t>
            </a:r>
          </a:p>
          <a:p>
            <a:pPr algn="just" rtl="0"/>
            <a:r>
              <a:rPr lang="en-US" sz="1400" dirty="0" smtClean="0"/>
              <a:t>Slow </a:t>
            </a:r>
            <a:endParaRPr lang="en-US" sz="1400" dirty="0"/>
          </a:p>
          <a:p>
            <a:pPr algn="just" rtl="0"/>
            <a:r>
              <a:rPr lang="en-US" sz="1400" dirty="0" smtClean="0"/>
              <a:t>Heavy power consumers</a:t>
            </a:r>
            <a:endParaRPr lang="en-US" sz="1400" dirty="0"/>
          </a:p>
          <a:p>
            <a:pPr algn="just" rtl="0"/>
            <a:r>
              <a:rPr lang="en-US" sz="1400" dirty="0" smtClean="0"/>
              <a:t>Large space consumers</a:t>
            </a:r>
            <a:endParaRPr lang="en-US" sz="1400" dirty="0"/>
          </a:p>
          <a:p>
            <a:pPr marL="109728" indent="0" algn="just" rtl="0">
              <a:buNone/>
            </a:pPr>
            <a:endParaRPr lang="he-IL" u="sng" dirty="0" smtClean="0"/>
          </a:p>
          <a:p>
            <a:pPr marL="109728" indent="0" algn="just" rtl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e-IL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</a:t>
            </a:r>
            <a:endParaRPr lang="he-IL" sz="2800" dirty="0"/>
          </a:p>
        </p:txBody>
      </p:sp>
      <p:pic>
        <p:nvPicPr>
          <p:cNvPr id="2050" name="Picture 2" descr="C:\Users\D05111\Downloads\Lena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32" y="105273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05111\Downloads\lena cro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3710">
            <a:off x="5371806" y="2408242"/>
            <a:ext cx="2819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3400" y="3789040"/>
            <a:ext cx="2670448" cy="108012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Solution</a:t>
            </a:r>
            <a:endParaRPr lang="he-IL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4600" y="4419285"/>
            <a:ext cx="7435552" cy="2044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l" rtl="0">
              <a:buFont typeface="Wingdings 3"/>
              <a:buNone/>
            </a:pPr>
            <a:endParaRPr lang="en-US" sz="1400" u="sng" dirty="0" smtClean="0"/>
          </a:p>
          <a:p>
            <a:pPr algn="l" rtl="0"/>
            <a:r>
              <a:rPr lang="en-US" sz="1400" dirty="0" smtClean="0"/>
              <a:t>Hardware implementation of the algorithms</a:t>
            </a:r>
          </a:p>
          <a:p>
            <a:pPr marL="109728" indent="0" algn="l" rtl="0">
              <a:buFont typeface="Wingdings 3"/>
              <a:buNone/>
            </a:pPr>
            <a:r>
              <a:rPr lang="en-US" sz="1400" dirty="0"/>
              <a:t> </a:t>
            </a:r>
            <a:r>
              <a:rPr lang="en-US" sz="1400" dirty="0" smtClean="0"/>
              <a:t>   using Board with FPGA and External Memory</a:t>
            </a:r>
            <a:endParaRPr lang="he-IL" sz="1400" dirty="0"/>
          </a:p>
        </p:txBody>
      </p:sp>
      <p:pic>
        <p:nvPicPr>
          <p:cNvPr id="8" name="Picture 4" descr="http://www.johnloomis.org/altera/DE2/de2-dev-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95" y="293845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1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1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Pipeline makes the throughput shorter. With “heavy” calculations, it is recommended to break the arithmetic process.</a:t>
            </a:r>
          </a:p>
          <a:p>
            <a:pPr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Conclusions/lessons (1)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25309"/>
            <a:ext cx="3283619" cy="261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Working with generics parameters make the design more flexible.</a:t>
            </a:r>
          </a:p>
          <a:p>
            <a:pPr algn="l" rtl="0"/>
            <a:endParaRPr lang="he-IL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(2)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209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0000"/>
                </a:solidFill>
              </a:rPr>
              <a:t>Top down design divides the coding procedure into stages, allows more than one person to work on solution, allows parallel work.</a:t>
            </a:r>
          </a:p>
          <a:p>
            <a:pPr algn="l" rtl="0"/>
            <a:endParaRPr lang="he-IL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Conclusions/lessons (3)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8071"/>
            <a:ext cx="2160240" cy="180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858540"/>
              </p:ext>
            </p:extLst>
          </p:nvPr>
        </p:nvGraphicFramePr>
        <p:xfrm>
          <a:off x="683568" y="1609948"/>
          <a:ext cx="6912562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674266"/>
                <a:gridCol w="3238296"/>
              </a:tblGrid>
              <a:tr h="36199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Month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he-IL" dirty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Project</a:t>
                      </a:r>
                      <a:r>
                        <a:rPr lang="en-US" baseline="0" dirty="0" smtClean="0"/>
                        <a:t> Start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2011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Mid 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January 2012</a:t>
                      </a:r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Final</a:t>
                      </a:r>
                      <a:r>
                        <a:rPr lang="en-US" baseline="0" dirty="0" smtClean="0"/>
                        <a:t> Part 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November 2012</a:t>
                      </a:r>
                      <a:endParaRPr lang="he-IL" dirty="0"/>
                    </a:p>
                  </a:txBody>
                  <a:tcPr anchor="ctr"/>
                </a:tc>
              </a:tr>
              <a:tr h="356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Planed</a:t>
                      </a:r>
                      <a:r>
                        <a:rPr lang="en-US" baseline="0" dirty="0" smtClean="0"/>
                        <a:t> Final Part 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March</a:t>
                      </a:r>
                      <a:r>
                        <a:rPr lang="en-US" baseline="0" dirty="0" smtClean="0"/>
                        <a:t> 2013</a:t>
                      </a:r>
                      <a:endParaRPr lang="en-US" dirty="0" smtClean="0"/>
                    </a:p>
                  </a:txBody>
                  <a:tcPr/>
                </a:tc>
              </a:tr>
              <a:tr h="3619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Part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June 2013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Table – 2012-2013</a:t>
            </a:r>
            <a:endParaRPr lang="he-IL" dirty="0"/>
          </a:p>
        </p:txBody>
      </p:sp>
      <p:sp>
        <p:nvSpPr>
          <p:cNvPr id="2" name="TextBox 1"/>
          <p:cNvSpPr txBox="1"/>
          <p:nvPr/>
        </p:nvSpPr>
        <p:spPr>
          <a:xfrm>
            <a:off x="1115616" y="4797152"/>
            <a:ext cx="48965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3 months delay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6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027792"/>
          </a:xfrm>
        </p:spPr>
        <p:txBody>
          <a:bodyPr/>
          <a:lstStyle/>
          <a:p>
            <a:pPr marL="109728" indent="0" algn="l" rtl="0">
              <a:buNone/>
            </a:pPr>
            <a:r>
              <a:rPr lang="en-US" dirty="0" smtClean="0"/>
              <a:t>Implement the following algorithms using FPGA:</a:t>
            </a:r>
          </a:p>
          <a:p>
            <a:pPr algn="l" rtl="0"/>
            <a:r>
              <a:rPr lang="en-US" dirty="0" smtClean="0"/>
              <a:t>Full panoramic rotation: 0 to 360 degrees</a:t>
            </a:r>
          </a:p>
          <a:p>
            <a:pPr algn="l" rtl="0"/>
            <a:r>
              <a:rPr lang="en-US" dirty="0" smtClean="0"/>
              <a:t>Support of Zoom function</a:t>
            </a:r>
          </a:p>
          <a:p>
            <a:pPr algn="l" rtl="0"/>
            <a:r>
              <a:rPr lang="en-US" dirty="0" smtClean="0"/>
              <a:t>Support of Crop-Image function</a:t>
            </a:r>
          </a:p>
          <a:p>
            <a:pPr algn="l" rtl="0"/>
            <a:r>
              <a:rPr lang="en-US" dirty="0" smtClean="0"/>
              <a:t>Minimum </a:t>
            </a:r>
            <a:r>
              <a:rPr lang="en-US" dirty="0"/>
              <a:t>i</a:t>
            </a:r>
            <a:r>
              <a:rPr lang="en-US" dirty="0" smtClean="0"/>
              <a:t>mage distortion</a:t>
            </a:r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Project’s Goals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826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3" y="288532"/>
            <a:ext cx="4713982" cy="338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78946"/>
            <a:ext cx="4888285" cy="260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272" y="4365104"/>
            <a:ext cx="2160240" cy="2529029"/>
            <a:chOff x="642910" y="857232"/>
            <a:chExt cx="2714644" cy="3931017"/>
          </a:xfrm>
        </p:grpSpPr>
        <p:pic>
          <p:nvPicPr>
            <p:cNvPr id="19" name="Picture 18" descr="Lena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10" y="2071678"/>
              <a:ext cx="2322506" cy="2322506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428728" y="2428868"/>
              <a:ext cx="142876" cy="14287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200" b="1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rot="5400000">
              <a:off x="1357290" y="1357298"/>
              <a:ext cx="1214446" cy="928694"/>
            </a:xfrm>
            <a:prstGeom prst="curvedConnector3">
              <a:avLst>
                <a:gd name="adj1" fmla="val 10667"/>
              </a:avLst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71603" y="857232"/>
              <a:ext cx="1785951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(</a:t>
              </a:r>
              <a:r>
                <a:rPr lang="en-US" sz="1200" b="1" dirty="0" err="1" smtClean="0"/>
                <a:t>x_start,y_start</a:t>
              </a:r>
              <a:r>
                <a:rPr lang="en-US" sz="1200" b="1" dirty="0" smtClean="0"/>
                <a:t>)</a:t>
              </a:r>
              <a:endParaRPr lang="he-IL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786" y="4357693"/>
              <a:ext cx="1643074" cy="43055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1" dirty="0" smtClean="0"/>
                <a:t>Input image</a:t>
              </a:r>
              <a:endParaRPr lang="he-IL" sz="1200" b="1" dirty="0"/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0" b="69438"/>
          <a:stretch/>
        </p:blipFill>
        <p:spPr bwMode="auto">
          <a:xfrm>
            <a:off x="5228220" y="3996071"/>
            <a:ext cx="2440124" cy="94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749586" y="5517232"/>
            <a:ext cx="1108545" cy="1152128"/>
            <a:chOff x="8071967" y="1844824"/>
            <a:chExt cx="1108545" cy="115212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071967" y="1844824"/>
              <a:ext cx="0" cy="1152128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1967" y="1844824"/>
              <a:ext cx="1108545" cy="0"/>
            </a:xfrm>
            <a:prstGeom prst="line">
              <a:avLst/>
            </a:prstGeom>
            <a:ln w="571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246" y="457200"/>
            <a:ext cx="8252748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Previous System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3143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Problems during the process</a:t>
            </a:r>
            <a:endParaRPr lang="he-IL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624078" indent="-514350" algn="l" rtl="0">
              <a:buAutoNum type="arabicPeriod"/>
            </a:pPr>
            <a:r>
              <a:rPr lang="en-US" dirty="0" smtClean="0"/>
              <a:t>Making the system support low resolutions: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Debugging the current system in order to learn the data flow, components, processes.</a:t>
            </a:r>
          </a:p>
          <a:p>
            <a:pPr marL="708660" lvl="1" indent="-342900" algn="l" rtl="0">
              <a:buFont typeface="Arial" pitchFamily="34" charset="0"/>
              <a:buChar char="•"/>
            </a:pPr>
            <a:r>
              <a:rPr lang="en-US" dirty="0" smtClean="0"/>
              <a:t>Changing generics in code</a:t>
            </a:r>
          </a:p>
          <a:p>
            <a:pPr marL="624078" indent="-514350" algn="l" rtl="0">
              <a:buAutoNum type="arabicPeriod"/>
            </a:pPr>
            <a:r>
              <a:rPr lang="en-US" dirty="0" smtClean="0"/>
              <a:t>Making the system support non compressed image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Removal unnecessary components</a:t>
            </a:r>
          </a:p>
          <a:p>
            <a:pPr lvl="1" algn="l" rtl="0">
              <a:buFont typeface="Arial" pitchFamily="34" charset="0"/>
              <a:buChar char="•"/>
            </a:pPr>
            <a:r>
              <a:rPr lang="en-US" dirty="0" smtClean="0"/>
              <a:t>Change the </a:t>
            </a:r>
            <a:r>
              <a:rPr lang="en-US" dirty="0" err="1" smtClean="0"/>
              <a:t>matlab</a:t>
            </a:r>
            <a:r>
              <a:rPr lang="en-US" dirty="0" smtClean="0"/>
              <a:t> output. </a:t>
            </a:r>
            <a:endParaRPr lang="en-US" dirty="0"/>
          </a:p>
          <a:p>
            <a:pPr marL="109728" indent="0" algn="l" rtl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6543" y="457200"/>
            <a:ext cx="6309360" cy="708861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Top Architecture – New 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844032" y="1219200"/>
            <a:ext cx="2946400" cy="107015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TX Path</a:t>
            </a:r>
            <a:endParaRPr lang="he-IL" dirty="0"/>
          </a:p>
        </p:txBody>
      </p:sp>
      <p:sp>
        <p:nvSpPr>
          <p:cNvPr id="5" name="Rounded Rectangle 4"/>
          <p:cNvSpPr/>
          <p:nvPr/>
        </p:nvSpPr>
        <p:spPr>
          <a:xfrm>
            <a:off x="512750" y="3485402"/>
            <a:ext cx="3123184" cy="125900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Memory</a:t>
            </a:r>
          </a:p>
          <a:p>
            <a:pPr algn="ctr" rtl="0"/>
            <a:r>
              <a:rPr lang="en-US" dirty="0" smtClean="0"/>
              <a:t>Management</a:t>
            </a:r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1660144" y="1231817"/>
            <a:ext cx="2592832" cy="99458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 Path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2367280" y="5877504"/>
            <a:ext cx="1178560" cy="81835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pic>
        <p:nvPicPr>
          <p:cNvPr id="8" name="Picture 7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59850"/>
            <a:ext cx="869254" cy="688410"/>
          </a:xfrm>
          <a:prstGeom prst="rect">
            <a:avLst/>
          </a:prstGeom>
          <a:noFill/>
        </p:spPr>
      </p:pic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1070864" y="1729109"/>
            <a:ext cx="589280" cy="5728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5136" y="6003403"/>
            <a:ext cx="1001776" cy="6559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200" dirty="0" smtClean="0"/>
              <a:t>SDRAM Controller</a:t>
            </a:r>
            <a:endParaRPr lang="he-I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2992" y="5669245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3" name="Elbow Connector 12"/>
          <p:cNvCxnSpPr>
            <a:stCxn id="38" idx="2"/>
            <a:endCxn id="11" idx="0"/>
          </p:cNvCxnSpPr>
          <p:nvPr/>
        </p:nvCxnSpPr>
        <p:spPr>
          <a:xfrm rot="16200000" flipH="1">
            <a:off x="2173902" y="4857123"/>
            <a:ext cx="653634" cy="97061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3235842" y="401943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0816" y="2226400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cxnSp>
        <p:nvCxnSpPr>
          <p:cNvPr id="16" name="Elbow Connector 140"/>
          <p:cNvCxnSpPr>
            <a:endCxn id="8" idx="1"/>
          </p:cNvCxnSpPr>
          <p:nvPr/>
        </p:nvCxnSpPr>
        <p:spPr>
          <a:xfrm flipH="1">
            <a:off x="304800" y="1691325"/>
            <a:ext cx="8485632" cy="312731"/>
          </a:xfrm>
          <a:prstGeom prst="bentConnector5">
            <a:avLst>
              <a:gd name="adj1" fmla="val -2222"/>
              <a:gd name="adj2" fmla="val -191753"/>
              <a:gd name="adj3" fmla="val 1030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0847" y="220699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5013" y="1690287"/>
            <a:ext cx="818351" cy="25388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19" name="Elbow Connector 18"/>
          <p:cNvCxnSpPr>
            <a:stCxn id="18" idx="0"/>
          </p:cNvCxnSpPr>
          <p:nvPr/>
        </p:nvCxnSpPr>
        <p:spPr>
          <a:xfrm rot="10800000" flipV="1">
            <a:off x="4676283" y="1817225"/>
            <a:ext cx="990967" cy="9127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8094" y="3296551"/>
            <a:ext cx="766064" cy="27120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1400" dirty="0" smtClean="0"/>
              <a:t>WBS</a:t>
            </a:r>
            <a:endParaRPr lang="he-IL" sz="1400" dirty="0"/>
          </a:p>
        </p:txBody>
      </p:sp>
      <p:cxnSp>
        <p:nvCxnSpPr>
          <p:cNvPr id="23" name="Elbow Connector 133"/>
          <p:cNvCxnSpPr>
            <a:stCxn id="22" idx="0"/>
            <a:endCxn id="50" idx="3"/>
          </p:cNvCxnSpPr>
          <p:nvPr/>
        </p:nvCxnSpPr>
        <p:spPr>
          <a:xfrm rot="16200000" flipV="1">
            <a:off x="5898708" y="2353958"/>
            <a:ext cx="391178" cy="183003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63728" y="2352302"/>
            <a:ext cx="599907" cy="437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700" dirty="0" smtClean="0"/>
              <a:t>Host</a:t>
            </a:r>
          </a:p>
          <a:p>
            <a:pPr algn="ctr" rtl="0"/>
            <a:r>
              <a:rPr lang="en-US" sz="700" dirty="0" smtClean="0"/>
              <a:t>(Matlab)</a:t>
            </a:r>
            <a:endParaRPr lang="he-IL" sz="700" dirty="0"/>
          </a:p>
        </p:txBody>
      </p:sp>
      <p:cxnSp>
        <p:nvCxnSpPr>
          <p:cNvPr id="26" name="Elbow Connector 25"/>
          <p:cNvCxnSpPr>
            <a:stCxn id="21" idx="3"/>
            <a:endCxn id="28" idx="1"/>
          </p:cNvCxnSpPr>
          <p:nvPr/>
        </p:nvCxnSpPr>
        <p:spPr>
          <a:xfrm flipH="1">
            <a:off x="8554276" y="4239375"/>
            <a:ext cx="134488" cy="2026200"/>
          </a:xfrm>
          <a:prstGeom prst="bentConnector5">
            <a:avLst>
              <a:gd name="adj1" fmla="val -169978"/>
              <a:gd name="adj2" fmla="val 56069"/>
              <a:gd name="adj3" fmla="val 269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Group 181"/>
          <p:cNvGrpSpPr/>
          <p:nvPr/>
        </p:nvGrpSpPr>
        <p:grpSpPr>
          <a:xfrm>
            <a:off x="8377936" y="5499803"/>
            <a:ext cx="766064" cy="1086372"/>
            <a:chOff x="8143900" y="5000636"/>
            <a:chExt cx="928694" cy="1232854"/>
          </a:xfrm>
        </p:grpSpPr>
        <p:pic>
          <p:nvPicPr>
            <p:cNvPr id="28" name="Picture 27" descr="MC900391480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76" y="5505832"/>
              <a:ext cx="605464" cy="727658"/>
            </a:xfrm>
            <a:prstGeom prst="rect">
              <a:avLst/>
            </a:prstGeom>
          </p:spPr>
        </p:pic>
        <p:sp>
          <p:nvSpPr>
            <p:cNvPr id="29" name="TextBox 4"/>
            <p:cNvSpPr txBox="1"/>
            <p:nvPr/>
          </p:nvSpPr>
          <p:spPr>
            <a:xfrm>
              <a:off x="8143900" y="5000636"/>
              <a:ext cx="928694" cy="66996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1000" dirty="0" smtClean="0"/>
                <a:t>VGA</a:t>
              </a:r>
            </a:p>
            <a:p>
              <a:pPr algn="ctr" rtl="0"/>
              <a:r>
                <a:rPr lang="en-US" sz="1000" dirty="0" smtClean="0"/>
                <a:t> Display</a:t>
              </a:r>
              <a:endParaRPr lang="he-IL" sz="1000" dirty="0"/>
            </a:p>
          </p:txBody>
        </p:sp>
      </p:grpSp>
      <p:pic>
        <p:nvPicPr>
          <p:cNvPr id="30" name="תמונה 21" descr="memory_chip_3.jpg"/>
          <p:cNvPicPr>
            <a:picLocks noChangeAspect="1"/>
          </p:cNvPicPr>
          <p:nvPr/>
        </p:nvPicPr>
        <p:blipFill>
          <a:blip r:embed="rId5" cstate="print">
            <a:lum brigh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24" y="5715016"/>
            <a:ext cx="944550" cy="729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5720" y="5643578"/>
            <a:ext cx="1002841" cy="5685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sz="1000" dirty="0" smtClean="0"/>
              <a:t>IS42S16400 SDRAM</a:t>
            </a:r>
            <a:endParaRPr lang="he-IL" sz="1000" dirty="0"/>
          </a:p>
        </p:txBody>
      </p:sp>
      <p:cxnSp>
        <p:nvCxnSpPr>
          <p:cNvPr id="32" name="Elbow Connector 31"/>
          <p:cNvCxnSpPr>
            <a:stCxn id="7" idx="1"/>
            <a:endCxn id="30" idx="3"/>
          </p:cNvCxnSpPr>
          <p:nvPr/>
        </p:nvCxnSpPr>
        <p:spPr>
          <a:xfrm rot="10800000">
            <a:off x="1801774" y="6079574"/>
            <a:ext cx="565506" cy="20710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133"/>
          <p:cNvCxnSpPr>
            <a:stCxn id="39" idx="0"/>
          </p:cNvCxnSpPr>
          <p:nvPr/>
        </p:nvCxnSpPr>
        <p:spPr>
          <a:xfrm rot="10800000">
            <a:off x="5112874" y="3464566"/>
            <a:ext cx="661470" cy="74333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41"/>
          <p:cNvCxnSpPr>
            <a:stCxn id="17" idx="2"/>
          </p:cNvCxnSpPr>
          <p:nvPr/>
        </p:nvCxnSpPr>
        <p:spPr>
          <a:xfrm rot="16200000" flipH="1">
            <a:off x="3491588" y="2090492"/>
            <a:ext cx="314750" cy="109016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1"/>
          <p:cNvCxnSpPr>
            <a:stCxn id="20" idx="0"/>
          </p:cNvCxnSpPr>
          <p:nvPr/>
        </p:nvCxnSpPr>
        <p:spPr>
          <a:xfrm rot="5400000" flipH="1" flipV="1">
            <a:off x="3092370" y="2194873"/>
            <a:ext cx="260435" cy="194292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41"/>
          <p:cNvCxnSpPr>
            <a:stCxn id="14" idx="0"/>
          </p:cNvCxnSpPr>
          <p:nvPr/>
        </p:nvCxnSpPr>
        <p:spPr>
          <a:xfrm flipV="1">
            <a:off x="3771958" y="3410321"/>
            <a:ext cx="584018" cy="736057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41"/>
          <p:cNvCxnSpPr>
            <a:stCxn id="15" idx="2"/>
          </p:cNvCxnSpPr>
          <p:nvPr/>
        </p:nvCxnSpPr>
        <p:spPr>
          <a:xfrm rot="5400000">
            <a:off x="5591227" y="2043279"/>
            <a:ext cx="358292" cy="126695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2382" y="4744403"/>
            <a:ext cx="766064" cy="2712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400" dirty="0" smtClean="0"/>
              <a:t>WBM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74344" y="3464566"/>
            <a:ext cx="2914420" cy="1341359"/>
            <a:chOff x="5146802" y="5047929"/>
            <a:chExt cx="2914420" cy="1341359"/>
          </a:xfrm>
        </p:grpSpPr>
        <p:sp>
          <p:nvSpPr>
            <p:cNvPr id="21" name="Rounded Rectangle 20"/>
            <p:cNvSpPr/>
            <p:nvPr/>
          </p:nvSpPr>
          <p:spPr>
            <a:xfrm>
              <a:off x="5350534" y="5256187"/>
              <a:ext cx="2710688" cy="113310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smtClean="0"/>
                <a:t>Display</a:t>
              </a:r>
            </a:p>
            <a:p>
              <a:pPr algn="ctr"/>
              <a:r>
                <a:rPr lang="en-US" dirty="0" smtClean="0"/>
                <a:t>Controller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8742" y="5047929"/>
              <a:ext cx="766064" cy="271208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WBS</a:t>
              </a:r>
              <a:endParaRPr lang="he-IL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4891515" y="5637375"/>
              <a:ext cx="818351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dirty="0" smtClean="0"/>
                <a:t>WBM</a:t>
              </a:r>
              <a:endParaRPr lang="he-IL" sz="1200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49995" y="1445104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61973" y="1126727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UART</a:t>
            </a:r>
            <a:endParaRPr lang="he-IL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1222" y="6341776"/>
            <a:ext cx="57854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VESA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810" y="2714620"/>
            <a:ext cx="964468" cy="717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1" anchor="ctr">
            <a:noAutofit/>
          </a:bodyPr>
          <a:lstStyle/>
          <a:p>
            <a:r>
              <a:rPr lang="en-US" sz="1100" b="1" dirty="0" smtClean="0"/>
              <a:t>Wishbone</a:t>
            </a:r>
          </a:p>
          <a:p>
            <a:r>
              <a:rPr lang="en-US" sz="1100" dirty="0" smtClean="0"/>
              <a:t>INTERCON</a:t>
            </a:r>
            <a:endParaRPr lang="he-IL" sz="1100" dirty="0"/>
          </a:p>
        </p:txBody>
      </p:sp>
      <p:cxnSp>
        <p:nvCxnSpPr>
          <p:cNvPr id="119" name="Elbow Connector 133"/>
          <p:cNvCxnSpPr>
            <a:stCxn id="122" idx="0"/>
          </p:cNvCxnSpPr>
          <p:nvPr/>
        </p:nvCxnSpPr>
        <p:spPr>
          <a:xfrm rot="10800000">
            <a:off x="4547616" y="3432155"/>
            <a:ext cx="326474" cy="268547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Elbow Connector 133"/>
          <p:cNvCxnSpPr>
            <a:stCxn id="121" idx="1"/>
          </p:cNvCxnSpPr>
          <p:nvPr/>
        </p:nvCxnSpPr>
        <p:spPr>
          <a:xfrm rot="10800000">
            <a:off x="4860034" y="3410321"/>
            <a:ext cx="939837" cy="2073008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74089" y="5329440"/>
            <a:ext cx="3002339" cy="1329925"/>
            <a:chOff x="4874089" y="5329440"/>
            <a:chExt cx="3002339" cy="1329925"/>
          </a:xfrm>
        </p:grpSpPr>
        <p:sp>
          <p:nvSpPr>
            <p:cNvPr id="120" name="Rounded Rectangle 119"/>
            <p:cNvSpPr/>
            <p:nvPr/>
          </p:nvSpPr>
          <p:spPr>
            <a:xfrm>
              <a:off x="5112874" y="5587794"/>
              <a:ext cx="2763554" cy="107157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r>
                <a:rPr lang="en-US" dirty="0" smtClean="0">
                  <a:solidFill>
                    <a:prstClr val="white"/>
                  </a:solidFill>
                </a:rPr>
                <a:t>Image Manipulation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799870" y="5329440"/>
              <a:ext cx="781004" cy="30777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dirty="0" smtClean="0">
                  <a:solidFill>
                    <a:prstClr val="white"/>
                  </a:solidFill>
                </a:rPr>
                <a:t>WBS</a:t>
              </a:r>
              <a:endParaRPr lang="he-IL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 rot="16200000">
              <a:off x="4641022" y="5963738"/>
              <a:ext cx="773912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en-US" sz="1400" b="1" dirty="0" smtClean="0">
                  <a:solidFill>
                    <a:prstClr val="white"/>
                  </a:solidFill>
                </a:rPr>
                <a:t>WBM</a:t>
              </a:r>
              <a:endParaRPr lang="he-IL" sz="1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70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3112</TotalTime>
  <Words>1780</Words>
  <Application>Microsoft Office PowerPoint</Application>
  <PresentationFormat>On-screen Show (4:3)</PresentationFormat>
  <Paragraphs>558</Paragraphs>
  <Slides>43</Slides>
  <Notes>17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Concourse</vt:lpstr>
      <vt:lpstr>Equation</vt:lpstr>
      <vt:lpstr>PowerPoint Presentation</vt:lpstr>
      <vt:lpstr>Agenda</vt:lpstr>
      <vt:lpstr>Intro</vt:lpstr>
      <vt:lpstr>Problem</vt:lpstr>
      <vt:lpstr>Project’s Goals</vt:lpstr>
      <vt:lpstr>PowerPoint Presentation</vt:lpstr>
      <vt:lpstr>Top Architecture – Previous System</vt:lpstr>
      <vt:lpstr>Problems during the process</vt:lpstr>
      <vt:lpstr>Top Architecture – New </vt:lpstr>
      <vt:lpstr>Data Flow - Ilustration</vt:lpstr>
      <vt:lpstr>Image Manipulation – New Block </vt:lpstr>
      <vt:lpstr>Parameter Registers</vt:lpstr>
      <vt:lpstr>Address Calculator</vt:lpstr>
      <vt:lpstr>Addr. Calc.  - Improved µArchitucture</vt:lpstr>
      <vt:lpstr>Addr. Calc. – working with fractures</vt:lpstr>
      <vt:lpstr>Bilinear Interpolator</vt:lpstr>
      <vt:lpstr>Bilinear Interpolator – µArchitucture</vt:lpstr>
      <vt:lpstr>Image Manipulation Manager –(1)</vt:lpstr>
      <vt:lpstr>Image Manipulation Manager – Main Features</vt:lpstr>
      <vt:lpstr>Image Manipulation Manager – Interfaces</vt:lpstr>
      <vt:lpstr>Image Manipulation Manager -  µArchitucture</vt:lpstr>
      <vt:lpstr> Img. Man. Manager - FSM</vt:lpstr>
      <vt:lpstr>Test Benches</vt:lpstr>
      <vt:lpstr>Test Bench (1)- ADDR_CLAC</vt:lpstr>
      <vt:lpstr>Test Bench (1)- ADDR_CLAC cont.</vt:lpstr>
      <vt:lpstr>Test Bench (2)- IMG_MAN</vt:lpstr>
      <vt:lpstr>Synthesis, P&amp;R</vt:lpstr>
      <vt:lpstr>GUI</vt:lpstr>
      <vt:lpstr>Debugging in Lab – Synthetic Generator</vt:lpstr>
      <vt:lpstr>Lab Testing</vt:lpstr>
      <vt:lpstr>Debugging in Lab</vt:lpstr>
      <vt:lpstr>Main milestones</vt:lpstr>
      <vt:lpstr>Test results</vt:lpstr>
      <vt:lpstr>Working methods</vt:lpstr>
      <vt:lpstr>Problems during the process (1) </vt:lpstr>
      <vt:lpstr>Problems during the process (2) </vt:lpstr>
      <vt:lpstr>Problems during the process (3)</vt:lpstr>
      <vt:lpstr>Problems during the process (4)</vt:lpstr>
      <vt:lpstr>Problems during the process (5)</vt:lpstr>
      <vt:lpstr>Conclusions/lessons (1)</vt:lpstr>
      <vt:lpstr>Conclusions/lessons (2)</vt:lpstr>
      <vt:lpstr>Conclusions/lessons (3)</vt:lpstr>
      <vt:lpstr>Time Table – 2012-2013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urizi</dc:creator>
  <cp:lastModifiedBy>Ran Mizrahi</cp:lastModifiedBy>
  <cp:revision>388</cp:revision>
  <dcterms:created xsi:type="dcterms:W3CDTF">2006-08-16T00:00:00Z</dcterms:created>
  <dcterms:modified xsi:type="dcterms:W3CDTF">2013-06-08T12:39:01Z</dcterms:modified>
</cp:coreProperties>
</file>